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25" r:id="rId3"/>
    <p:sldId id="427" r:id="rId4"/>
    <p:sldId id="450" r:id="rId5"/>
    <p:sldId id="359" r:id="rId6"/>
    <p:sldId id="360" r:id="rId7"/>
    <p:sldId id="434" r:id="rId8"/>
    <p:sldId id="362" r:id="rId9"/>
    <p:sldId id="364" r:id="rId10"/>
    <p:sldId id="448" r:id="rId11"/>
    <p:sldId id="449" r:id="rId12"/>
    <p:sldId id="453" r:id="rId13"/>
    <p:sldId id="452" r:id="rId14"/>
    <p:sldId id="428" r:id="rId15"/>
    <p:sldId id="358" r:id="rId16"/>
    <p:sldId id="406" r:id="rId17"/>
    <p:sldId id="455" r:id="rId18"/>
    <p:sldId id="426" r:id="rId19"/>
    <p:sldId id="417" r:id="rId20"/>
    <p:sldId id="442" r:id="rId21"/>
    <p:sldId id="409" r:id="rId22"/>
    <p:sldId id="447" r:id="rId23"/>
    <p:sldId id="454" r:id="rId24"/>
    <p:sldId id="443" r:id="rId25"/>
    <p:sldId id="444" r:id="rId26"/>
    <p:sldId id="446" r:id="rId27"/>
  </p:sldIdLst>
  <p:sldSz cx="12192000" cy="6858000"/>
  <p:notesSz cx="7102475" cy="102330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Wiszniewska" initials="JW" lastIdx="1" clrIdx="0">
    <p:extLst>
      <p:ext uri="{19B8F6BF-5375-455C-9EA6-DF929625EA0E}">
        <p15:presenceInfo xmlns:p15="http://schemas.microsoft.com/office/powerpoint/2012/main" userId="Joanna Wiszniewska" providerId="None"/>
      </p:ext>
    </p:extLst>
  </p:cmAuthor>
  <p:cmAuthor id="2" name="Chaniecka Kamila" initials="CK" lastIdx="2" clrIdx="1">
    <p:extLst>
      <p:ext uri="{19B8F6BF-5375-455C-9EA6-DF929625EA0E}">
        <p15:presenceInfo xmlns:p15="http://schemas.microsoft.com/office/powerpoint/2012/main" userId="S-1-5-21-3102977959-737132216-3457638652-3618" providerId="AD"/>
      </p:ext>
    </p:extLst>
  </p:cmAuthor>
  <p:cmAuthor id="3" name="Monika Osowiecka" initials="MO" lastIdx="2" clrIdx="2">
    <p:extLst>
      <p:ext uri="{19B8F6BF-5375-455C-9EA6-DF929625EA0E}">
        <p15:presenceInfo xmlns:p15="http://schemas.microsoft.com/office/powerpoint/2012/main" userId="Monika Osowie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9A"/>
    <a:srgbClr val="8CBBDC"/>
    <a:srgbClr val="C0C0C0"/>
    <a:srgbClr val="004282"/>
    <a:srgbClr val="0C8A8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9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.cieszynski\AppData\Local\Microsoft\Windows\INetCache\Content.Outlook\LU1AYNG2\Stat_19_10_2018_9_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Liczba wystawionych e-recept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[Stat_19_10_2018_9_00.xlsx]total!$A$30:$A$165</c:f>
              <c:numCache>
                <c:formatCode>m/d/yyyy</c:formatCode>
                <c:ptCount val="136"/>
                <c:pt idx="0">
                  <c:v>43256</c:v>
                </c:pt>
                <c:pt idx="1">
                  <c:v>43257</c:v>
                </c:pt>
                <c:pt idx="2">
                  <c:v>43258</c:v>
                </c:pt>
                <c:pt idx="3">
                  <c:v>43259</c:v>
                </c:pt>
                <c:pt idx="4">
                  <c:v>43260</c:v>
                </c:pt>
                <c:pt idx="5">
                  <c:v>43261</c:v>
                </c:pt>
                <c:pt idx="6">
                  <c:v>43262</c:v>
                </c:pt>
                <c:pt idx="7">
                  <c:v>43263</c:v>
                </c:pt>
                <c:pt idx="8">
                  <c:v>43264</c:v>
                </c:pt>
                <c:pt idx="9">
                  <c:v>43265</c:v>
                </c:pt>
                <c:pt idx="10">
                  <c:v>43266</c:v>
                </c:pt>
                <c:pt idx="11">
                  <c:v>43267</c:v>
                </c:pt>
                <c:pt idx="12">
                  <c:v>43268</c:v>
                </c:pt>
                <c:pt idx="13">
                  <c:v>43269</c:v>
                </c:pt>
                <c:pt idx="14">
                  <c:v>43270</c:v>
                </c:pt>
                <c:pt idx="15">
                  <c:v>43271</c:v>
                </c:pt>
                <c:pt idx="16">
                  <c:v>43272</c:v>
                </c:pt>
                <c:pt idx="17">
                  <c:v>43273</c:v>
                </c:pt>
                <c:pt idx="18">
                  <c:v>43274</c:v>
                </c:pt>
                <c:pt idx="19">
                  <c:v>43275</c:v>
                </c:pt>
                <c:pt idx="20">
                  <c:v>43276</c:v>
                </c:pt>
                <c:pt idx="21">
                  <c:v>43277</c:v>
                </c:pt>
                <c:pt idx="22">
                  <c:v>43278</c:v>
                </c:pt>
                <c:pt idx="23">
                  <c:v>43279</c:v>
                </c:pt>
                <c:pt idx="24">
                  <c:v>43280</c:v>
                </c:pt>
                <c:pt idx="25">
                  <c:v>43281</c:v>
                </c:pt>
                <c:pt idx="26">
                  <c:v>43282</c:v>
                </c:pt>
                <c:pt idx="27">
                  <c:v>43283</c:v>
                </c:pt>
                <c:pt idx="28">
                  <c:v>43284</c:v>
                </c:pt>
                <c:pt idx="29">
                  <c:v>43285</c:v>
                </c:pt>
                <c:pt idx="30">
                  <c:v>43286</c:v>
                </c:pt>
                <c:pt idx="31">
                  <c:v>43287</c:v>
                </c:pt>
                <c:pt idx="32">
                  <c:v>43288</c:v>
                </c:pt>
                <c:pt idx="33">
                  <c:v>43289</c:v>
                </c:pt>
                <c:pt idx="34">
                  <c:v>43290</c:v>
                </c:pt>
                <c:pt idx="35">
                  <c:v>43291</c:v>
                </c:pt>
                <c:pt idx="36">
                  <c:v>43292</c:v>
                </c:pt>
                <c:pt idx="37">
                  <c:v>43293</c:v>
                </c:pt>
                <c:pt idx="38">
                  <c:v>43294</c:v>
                </c:pt>
                <c:pt idx="39">
                  <c:v>43295</c:v>
                </c:pt>
                <c:pt idx="40">
                  <c:v>43296</c:v>
                </c:pt>
                <c:pt idx="41">
                  <c:v>43297</c:v>
                </c:pt>
                <c:pt idx="42">
                  <c:v>43298</c:v>
                </c:pt>
                <c:pt idx="43">
                  <c:v>43299</c:v>
                </c:pt>
                <c:pt idx="44">
                  <c:v>43300</c:v>
                </c:pt>
                <c:pt idx="45">
                  <c:v>43301</c:v>
                </c:pt>
                <c:pt idx="46">
                  <c:v>43302</c:v>
                </c:pt>
                <c:pt idx="47">
                  <c:v>43303</c:v>
                </c:pt>
                <c:pt idx="48">
                  <c:v>43304</c:v>
                </c:pt>
                <c:pt idx="49">
                  <c:v>43305</c:v>
                </c:pt>
                <c:pt idx="50">
                  <c:v>43306</c:v>
                </c:pt>
                <c:pt idx="51">
                  <c:v>43307</c:v>
                </c:pt>
                <c:pt idx="52">
                  <c:v>43308</c:v>
                </c:pt>
                <c:pt idx="53">
                  <c:v>43309</c:v>
                </c:pt>
                <c:pt idx="54">
                  <c:v>43310</c:v>
                </c:pt>
                <c:pt idx="55">
                  <c:v>43311</c:v>
                </c:pt>
                <c:pt idx="56">
                  <c:v>43312</c:v>
                </c:pt>
                <c:pt idx="57">
                  <c:v>43313</c:v>
                </c:pt>
                <c:pt idx="58">
                  <c:v>43314</c:v>
                </c:pt>
                <c:pt idx="59">
                  <c:v>43315</c:v>
                </c:pt>
                <c:pt idx="60">
                  <c:v>43316</c:v>
                </c:pt>
                <c:pt idx="61">
                  <c:v>43317</c:v>
                </c:pt>
                <c:pt idx="62">
                  <c:v>43318</c:v>
                </c:pt>
                <c:pt idx="63">
                  <c:v>43319</c:v>
                </c:pt>
                <c:pt idx="64">
                  <c:v>43320</c:v>
                </c:pt>
                <c:pt idx="65">
                  <c:v>43321</c:v>
                </c:pt>
                <c:pt idx="66">
                  <c:v>43322</c:v>
                </c:pt>
                <c:pt idx="67">
                  <c:v>43323</c:v>
                </c:pt>
                <c:pt idx="68">
                  <c:v>43324</c:v>
                </c:pt>
                <c:pt idx="69">
                  <c:v>43325</c:v>
                </c:pt>
                <c:pt idx="70">
                  <c:v>43326</c:v>
                </c:pt>
                <c:pt idx="71">
                  <c:v>43327</c:v>
                </c:pt>
                <c:pt idx="72">
                  <c:v>43328</c:v>
                </c:pt>
                <c:pt idx="73">
                  <c:v>43329</c:v>
                </c:pt>
                <c:pt idx="74">
                  <c:v>43330</c:v>
                </c:pt>
                <c:pt idx="75">
                  <c:v>43331</c:v>
                </c:pt>
                <c:pt idx="76">
                  <c:v>43332</c:v>
                </c:pt>
                <c:pt idx="77">
                  <c:v>43333</c:v>
                </c:pt>
                <c:pt idx="78">
                  <c:v>43334</c:v>
                </c:pt>
                <c:pt idx="79">
                  <c:v>43335</c:v>
                </c:pt>
                <c:pt idx="80">
                  <c:v>43336</c:v>
                </c:pt>
                <c:pt idx="81">
                  <c:v>43337</c:v>
                </c:pt>
                <c:pt idx="82">
                  <c:v>43338</c:v>
                </c:pt>
                <c:pt idx="83">
                  <c:v>43339</c:v>
                </c:pt>
                <c:pt idx="84">
                  <c:v>43340</c:v>
                </c:pt>
                <c:pt idx="85">
                  <c:v>43341</c:v>
                </c:pt>
                <c:pt idx="86">
                  <c:v>43342</c:v>
                </c:pt>
                <c:pt idx="87">
                  <c:v>43343</c:v>
                </c:pt>
                <c:pt idx="88">
                  <c:v>43344</c:v>
                </c:pt>
                <c:pt idx="89">
                  <c:v>43345</c:v>
                </c:pt>
                <c:pt idx="90">
                  <c:v>43346</c:v>
                </c:pt>
                <c:pt idx="91">
                  <c:v>43347</c:v>
                </c:pt>
                <c:pt idx="92">
                  <c:v>43348</c:v>
                </c:pt>
                <c:pt idx="93">
                  <c:v>43349</c:v>
                </c:pt>
                <c:pt idx="94">
                  <c:v>43350</c:v>
                </c:pt>
                <c:pt idx="95">
                  <c:v>43351</c:v>
                </c:pt>
                <c:pt idx="96">
                  <c:v>43352</c:v>
                </c:pt>
                <c:pt idx="97">
                  <c:v>43353</c:v>
                </c:pt>
                <c:pt idx="98">
                  <c:v>43354</c:v>
                </c:pt>
                <c:pt idx="99">
                  <c:v>43355</c:v>
                </c:pt>
                <c:pt idx="100">
                  <c:v>43356</c:v>
                </c:pt>
                <c:pt idx="101">
                  <c:v>43357</c:v>
                </c:pt>
                <c:pt idx="102">
                  <c:v>43358</c:v>
                </c:pt>
                <c:pt idx="103">
                  <c:v>43359</c:v>
                </c:pt>
                <c:pt idx="104">
                  <c:v>43360</c:v>
                </c:pt>
                <c:pt idx="105">
                  <c:v>43361</c:v>
                </c:pt>
                <c:pt idx="106">
                  <c:v>43362</c:v>
                </c:pt>
                <c:pt idx="107">
                  <c:v>43363</c:v>
                </c:pt>
                <c:pt idx="108">
                  <c:v>43364</c:v>
                </c:pt>
                <c:pt idx="109">
                  <c:v>43365</c:v>
                </c:pt>
                <c:pt idx="110">
                  <c:v>43366</c:v>
                </c:pt>
                <c:pt idx="111">
                  <c:v>43367</c:v>
                </c:pt>
                <c:pt idx="112">
                  <c:v>43368</c:v>
                </c:pt>
                <c:pt idx="113">
                  <c:v>43369</c:v>
                </c:pt>
                <c:pt idx="114">
                  <c:v>43370</c:v>
                </c:pt>
                <c:pt idx="115">
                  <c:v>43371</c:v>
                </c:pt>
                <c:pt idx="116">
                  <c:v>43372</c:v>
                </c:pt>
                <c:pt idx="117">
                  <c:v>43373</c:v>
                </c:pt>
                <c:pt idx="118">
                  <c:v>43374</c:v>
                </c:pt>
                <c:pt idx="119">
                  <c:v>43375</c:v>
                </c:pt>
                <c:pt idx="120">
                  <c:v>43376</c:v>
                </c:pt>
                <c:pt idx="121">
                  <c:v>43377</c:v>
                </c:pt>
                <c:pt idx="122">
                  <c:v>43378</c:v>
                </c:pt>
                <c:pt idx="123">
                  <c:v>43379</c:v>
                </c:pt>
                <c:pt idx="124">
                  <c:v>43380</c:v>
                </c:pt>
                <c:pt idx="125">
                  <c:v>43381</c:v>
                </c:pt>
                <c:pt idx="126">
                  <c:v>43382</c:v>
                </c:pt>
                <c:pt idx="127">
                  <c:v>43383</c:v>
                </c:pt>
                <c:pt idx="128">
                  <c:v>43384</c:v>
                </c:pt>
                <c:pt idx="129">
                  <c:v>43385</c:v>
                </c:pt>
                <c:pt idx="130">
                  <c:v>43386</c:v>
                </c:pt>
                <c:pt idx="131">
                  <c:v>43387</c:v>
                </c:pt>
                <c:pt idx="132">
                  <c:v>43388</c:v>
                </c:pt>
                <c:pt idx="133">
                  <c:v>43389</c:v>
                </c:pt>
                <c:pt idx="134">
                  <c:v>43390</c:v>
                </c:pt>
                <c:pt idx="135">
                  <c:v>43391</c:v>
                </c:pt>
              </c:numCache>
            </c:numRef>
          </c:cat>
          <c:val>
            <c:numRef>
              <c:f>[Stat_19_10_2018_9_00.xlsx]total!$C$30:$C$165</c:f>
              <c:numCache>
                <c:formatCode>General</c:formatCode>
                <c:ptCount val="136"/>
                <c:pt idx="0">
                  <c:v>14.5</c:v>
                </c:pt>
                <c:pt idx="1">
                  <c:v>15.892857142857142</c:v>
                </c:pt>
                <c:pt idx="2">
                  <c:v>17.464285714285715</c:v>
                </c:pt>
                <c:pt idx="3">
                  <c:v>18.892857142857142</c:v>
                </c:pt>
                <c:pt idx="4">
                  <c:v>18.892857142857142</c:v>
                </c:pt>
                <c:pt idx="5">
                  <c:v>18.892857142857142</c:v>
                </c:pt>
                <c:pt idx="6">
                  <c:v>20.928571428571427</c:v>
                </c:pt>
                <c:pt idx="7">
                  <c:v>22.964285714285715</c:v>
                </c:pt>
                <c:pt idx="8">
                  <c:v>19.964285714285715</c:v>
                </c:pt>
                <c:pt idx="9">
                  <c:v>20</c:v>
                </c:pt>
                <c:pt idx="10">
                  <c:v>21.964285714285715</c:v>
                </c:pt>
                <c:pt idx="11">
                  <c:v>21.964285714285715</c:v>
                </c:pt>
                <c:pt idx="12">
                  <c:v>21.964285714285715</c:v>
                </c:pt>
                <c:pt idx="13">
                  <c:v>24.107142857142858</c:v>
                </c:pt>
                <c:pt idx="14">
                  <c:v>24.571428571428573</c:v>
                </c:pt>
                <c:pt idx="15">
                  <c:v>25.392857142857142</c:v>
                </c:pt>
                <c:pt idx="16">
                  <c:v>25.964285714285715</c:v>
                </c:pt>
                <c:pt idx="17">
                  <c:v>29.892857142857142</c:v>
                </c:pt>
                <c:pt idx="18">
                  <c:v>29.892857142857142</c:v>
                </c:pt>
                <c:pt idx="19">
                  <c:v>29.892857142857142</c:v>
                </c:pt>
                <c:pt idx="20">
                  <c:v>29.75</c:v>
                </c:pt>
                <c:pt idx="21">
                  <c:v>26.642857142857142</c:v>
                </c:pt>
                <c:pt idx="22">
                  <c:v>23.714285714285715</c:v>
                </c:pt>
                <c:pt idx="23">
                  <c:v>23.714285714285715</c:v>
                </c:pt>
                <c:pt idx="24">
                  <c:v>23.928571428571427</c:v>
                </c:pt>
                <c:pt idx="25">
                  <c:v>23.928571428571427</c:v>
                </c:pt>
                <c:pt idx="26">
                  <c:v>23.928571428571427</c:v>
                </c:pt>
                <c:pt idx="27">
                  <c:v>25.321428571428573</c:v>
                </c:pt>
                <c:pt idx="28">
                  <c:v>26.714285714285715</c:v>
                </c:pt>
                <c:pt idx="29">
                  <c:v>26.535714285714285</c:v>
                </c:pt>
                <c:pt idx="30">
                  <c:v>24.964285714285715</c:v>
                </c:pt>
                <c:pt idx="31">
                  <c:v>24.821428571428573</c:v>
                </c:pt>
                <c:pt idx="32">
                  <c:v>24.821428571428573</c:v>
                </c:pt>
                <c:pt idx="33">
                  <c:v>24.821428571428573</c:v>
                </c:pt>
                <c:pt idx="34">
                  <c:v>26.75</c:v>
                </c:pt>
                <c:pt idx="35">
                  <c:v>28.857142857142858</c:v>
                </c:pt>
                <c:pt idx="36">
                  <c:v>33.571428571428569</c:v>
                </c:pt>
                <c:pt idx="37">
                  <c:v>38.392857142857146</c:v>
                </c:pt>
                <c:pt idx="38">
                  <c:v>39.642857142857146</c:v>
                </c:pt>
                <c:pt idx="39">
                  <c:v>39.642857142857146</c:v>
                </c:pt>
                <c:pt idx="40">
                  <c:v>39.642857142857146</c:v>
                </c:pt>
                <c:pt idx="41">
                  <c:v>43.178571428571431</c:v>
                </c:pt>
                <c:pt idx="42">
                  <c:v>45.892857142857146</c:v>
                </c:pt>
                <c:pt idx="43">
                  <c:v>54.857142857142854</c:v>
                </c:pt>
                <c:pt idx="44">
                  <c:v>59.714285714285715</c:v>
                </c:pt>
                <c:pt idx="45">
                  <c:v>62.571428571428569</c:v>
                </c:pt>
                <c:pt idx="46">
                  <c:v>62.571428571428569</c:v>
                </c:pt>
                <c:pt idx="47">
                  <c:v>62.571428571428569</c:v>
                </c:pt>
                <c:pt idx="48">
                  <c:v>69.035714285714292</c:v>
                </c:pt>
                <c:pt idx="49">
                  <c:v>80.035714285714292</c:v>
                </c:pt>
                <c:pt idx="50">
                  <c:v>89.75</c:v>
                </c:pt>
                <c:pt idx="51">
                  <c:v>96.142857142857139</c:v>
                </c:pt>
                <c:pt idx="52">
                  <c:v>104</c:v>
                </c:pt>
                <c:pt idx="53">
                  <c:v>104</c:v>
                </c:pt>
                <c:pt idx="54">
                  <c:v>104</c:v>
                </c:pt>
                <c:pt idx="55">
                  <c:v>107.71428571428571</c:v>
                </c:pt>
                <c:pt idx="56">
                  <c:v>118.78571428571429</c:v>
                </c:pt>
                <c:pt idx="57">
                  <c:v>124.28571428571429</c:v>
                </c:pt>
                <c:pt idx="58">
                  <c:v>135.85714285714286</c:v>
                </c:pt>
                <c:pt idx="59">
                  <c:v>154.78571428571428</c:v>
                </c:pt>
                <c:pt idx="60">
                  <c:v>154.78571428571428</c:v>
                </c:pt>
                <c:pt idx="61">
                  <c:v>154.78571428571428</c:v>
                </c:pt>
                <c:pt idx="62">
                  <c:v>178.39285714285714</c:v>
                </c:pt>
                <c:pt idx="63">
                  <c:v>195.10714285714286</c:v>
                </c:pt>
                <c:pt idx="64">
                  <c:v>209.39285714285714</c:v>
                </c:pt>
                <c:pt idx="65">
                  <c:v>220.85714285714286</c:v>
                </c:pt>
                <c:pt idx="66">
                  <c:v>241.82142857142858</c:v>
                </c:pt>
                <c:pt idx="67">
                  <c:v>241.82142857142858</c:v>
                </c:pt>
                <c:pt idx="68">
                  <c:v>241.82142857142858</c:v>
                </c:pt>
                <c:pt idx="69">
                  <c:v>270.39285714285717</c:v>
                </c:pt>
                <c:pt idx="70">
                  <c:v>296.46428571428572</c:v>
                </c:pt>
                <c:pt idx="71">
                  <c:v>287.25</c:v>
                </c:pt>
                <c:pt idx="72">
                  <c:v>310.53571428571428</c:v>
                </c:pt>
                <c:pt idx="73">
                  <c:v>337.03571428571428</c:v>
                </c:pt>
                <c:pt idx="74">
                  <c:v>337.07142857142856</c:v>
                </c:pt>
                <c:pt idx="75">
                  <c:v>337.07142857142856</c:v>
                </c:pt>
                <c:pt idx="76">
                  <c:v>354.71428571428572</c:v>
                </c:pt>
                <c:pt idx="77">
                  <c:v>370.5</c:v>
                </c:pt>
                <c:pt idx="78">
                  <c:v>393.17857142857144</c:v>
                </c:pt>
                <c:pt idx="79">
                  <c:v>405.60714285714283</c:v>
                </c:pt>
                <c:pt idx="80">
                  <c:v>416.10714285714283</c:v>
                </c:pt>
                <c:pt idx="81">
                  <c:v>416.10714285714283</c:v>
                </c:pt>
                <c:pt idx="82">
                  <c:v>417.64285714285717</c:v>
                </c:pt>
                <c:pt idx="83">
                  <c:v>444.39285714285717</c:v>
                </c:pt>
                <c:pt idx="84">
                  <c:v>469.75</c:v>
                </c:pt>
                <c:pt idx="85">
                  <c:v>495.82142857142856</c:v>
                </c:pt>
                <c:pt idx="86">
                  <c:v>496.07142857142856</c:v>
                </c:pt>
                <c:pt idx="87">
                  <c:v>495.75</c:v>
                </c:pt>
                <c:pt idx="88">
                  <c:v>495.75</c:v>
                </c:pt>
                <c:pt idx="89">
                  <c:v>495.75</c:v>
                </c:pt>
                <c:pt idx="90">
                  <c:v>494.96428571428572</c:v>
                </c:pt>
                <c:pt idx="91">
                  <c:v>493.71428571428572</c:v>
                </c:pt>
                <c:pt idx="92">
                  <c:v>494.75</c:v>
                </c:pt>
                <c:pt idx="93">
                  <c:v>498.96428571428572</c:v>
                </c:pt>
                <c:pt idx="94">
                  <c:v>500</c:v>
                </c:pt>
                <c:pt idx="95">
                  <c:v>500</c:v>
                </c:pt>
                <c:pt idx="96">
                  <c:v>500</c:v>
                </c:pt>
                <c:pt idx="97">
                  <c:v>481.57142857142856</c:v>
                </c:pt>
                <c:pt idx="98">
                  <c:v>491.14285714285717</c:v>
                </c:pt>
                <c:pt idx="99">
                  <c:v>523</c:v>
                </c:pt>
                <c:pt idx="100">
                  <c:v>524.71428571428567</c:v>
                </c:pt>
                <c:pt idx="101">
                  <c:v>520.35714285714289</c:v>
                </c:pt>
                <c:pt idx="102">
                  <c:v>521.92857142857144</c:v>
                </c:pt>
                <c:pt idx="103">
                  <c:v>521.92857142857144</c:v>
                </c:pt>
                <c:pt idx="104">
                  <c:v>534.28571428571433</c:v>
                </c:pt>
                <c:pt idx="105">
                  <c:v>549</c:v>
                </c:pt>
                <c:pt idx="106">
                  <c:v>559.17857142857144</c:v>
                </c:pt>
                <c:pt idx="107">
                  <c:v>572.03571428571433</c:v>
                </c:pt>
                <c:pt idx="108">
                  <c:v>587.21428571428567</c:v>
                </c:pt>
                <c:pt idx="109">
                  <c:v>587.21428571428567</c:v>
                </c:pt>
                <c:pt idx="110">
                  <c:v>585.67857142857144</c:v>
                </c:pt>
                <c:pt idx="111">
                  <c:v>581.64285714285711</c:v>
                </c:pt>
                <c:pt idx="112">
                  <c:v>571.53571428571433</c:v>
                </c:pt>
                <c:pt idx="113">
                  <c:v>573.85714285714289</c:v>
                </c:pt>
                <c:pt idx="114">
                  <c:v>588.21428571428567</c:v>
                </c:pt>
                <c:pt idx="115">
                  <c:v>591.60714285714289</c:v>
                </c:pt>
                <c:pt idx="116">
                  <c:v>591.60714285714289</c:v>
                </c:pt>
                <c:pt idx="117">
                  <c:v>591.60714285714289</c:v>
                </c:pt>
                <c:pt idx="118">
                  <c:v>599.60714285714289</c:v>
                </c:pt>
                <c:pt idx="119">
                  <c:v>627.03571428571433</c:v>
                </c:pt>
                <c:pt idx="120">
                  <c:v>637.07142857142856</c:v>
                </c:pt>
                <c:pt idx="121">
                  <c:v>644.10714285714289</c:v>
                </c:pt>
                <c:pt idx="122">
                  <c:v>655.46428571428567</c:v>
                </c:pt>
                <c:pt idx="123">
                  <c:v>655.46428571428567</c:v>
                </c:pt>
                <c:pt idx="124">
                  <c:v>655.46428571428567</c:v>
                </c:pt>
                <c:pt idx="125">
                  <c:v>667.89285714285711</c:v>
                </c:pt>
                <c:pt idx="126">
                  <c:v>665.39285714285711</c:v>
                </c:pt>
                <c:pt idx="127">
                  <c:v>666.53571428571433</c:v>
                </c:pt>
                <c:pt idx="128">
                  <c:v>666.03571428571433</c:v>
                </c:pt>
                <c:pt idx="129">
                  <c:v>670.46428571428567</c:v>
                </c:pt>
                <c:pt idx="130">
                  <c:v>669.03571428571433</c:v>
                </c:pt>
                <c:pt idx="131">
                  <c:v>669.03571428571433</c:v>
                </c:pt>
                <c:pt idx="132">
                  <c:v>673.25</c:v>
                </c:pt>
                <c:pt idx="133">
                  <c:v>681.07142857142856</c:v>
                </c:pt>
                <c:pt idx="134">
                  <c:v>681.85714285714289</c:v>
                </c:pt>
                <c:pt idx="135">
                  <c:v>687.32142857142856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725-4D7C-9847-177AFAC5E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364376"/>
        <c:axId val="297366728"/>
      </c:lineChart>
      <c:dateAx>
        <c:axId val="297364376"/>
        <c:scaling>
          <c:orientation val="minMax"/>
        </c:scaling>
        <c:delete val="0"/>
        <c:axPos val="b"/>
        <c:numFmt formatCode="[$-415]d\ 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7366728"/>
        <c:crosses val="autoZero"/>
        <c:auto val="1"/>
        <c:lblOffset val="100"/>
        <c:baseTimeUnit val="days"/>
        <c:majorUnit val="14"/>
        <c:majorTimeUnit val="days"/>
      </c:dateAx>
      <c:valAx>
        <c:axId val="297366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73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/>
            </a:lvl1pPr>
          </a:lstStyle>
          <a:p>
            <a:fld id="{6E24D6D8-E997-465F-A55F-4465B2A5DF64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8" rIns="99055" bIns="4952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5" tIns="49528" rIns="99055" bIns="4952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/>
            </a:lvl1pPr>
          </a:lstStyle>
          <a:p>
            <a:fld id="{FD373B07-64AB-4E52-91D2-6D926BFC0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46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38" indent="-247638">
              <a:buAutoNum type="arabicPeriod"/>
            </a:pPr>
            <a:r>
              <a:rPr lang="pl-PL" baseline="0" dirty="0"/>
              <a:t>Wystawienie i podpis pod dokumentem recepty (Lekarz/Pielęgniarka)</a:t>
            </a:r>
          </a:p>
          <a:p>
            <a:pPr marL="247638" indent="-247638">
              <a:buAutoNum type="arabicPeriod"/>
            </a:pPr>
            <a:r>
              <a:rPr lang="pl-PL" baseline="0" dirty="0"/>
              <a:t>W P1 przyjęto zasadę 1 produkt leczniczy –&gt; 1 recepta.</a:t>
            </a:r>
          </a:p>
          <a:p>
            <a:pPr marL="247638" indent="-247638">
              <a:buAutoNum type="arabicPeriod"/>
            </a:pPr>
            <a:r>
              <a:rPr lang="pl-PL" baseline="0" dirty="0"/>
              <a:t>Przekazanie recept w P1 po uprzedniej weryfikacji z rejestrami (</a:t>
            </a:r>
            <a:r>
              <a:rPr lang="pl-PL" baseline="0" dirty="0" err="1"/>
              <a:t>CWUb</a:t>
            </a:r>
            <a:r>
              <a:rPr lang="pl-PL" baseline="0" dirty="0"/>
              <a:t>, </a:t>
            </a:r>
            <a:r>
              <a:rPr lang="pl-PL" baseline="0" dirty="0" err="1"/>
              <a:t>CWUd</a:t>
            </a:r>
            <a:r>
              <a:rPr lang="pl-PL" baseline="0" dirty="0"/>
              <a:t>, CWPM, RL) oraz podpisu, zapis w P1, utworzenie danych dostępowych (kodu i klucza)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9388-AB53-4E27-B595-A8477C21C08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76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dirty="0"/>
              <a:t>Zniwelowanie problemu </a:t>
            </a:r>
            <a:r>
              <a:rPr lang="pl-PL" sz="1300" b="1" dirty="0"/>
              <a:t>nieczytelności recept</a:t>
            </a:r>
            <a:r>
              <a:rPr lang="pl-PL" sz="1300" dirty="0"/>
              <a:t>, który w chwili obecnej oznacza często ponowny kontakt pacjenta z lekarzem, który wystawił nieczytelną receptę.</a:t>
            </a:r>
          </a:p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b="1" dirty="0"/>
              <a:t>Zwiększone bezpieczeństwo </a:t>
            </a:r>
            <a:r>
              <a:rPr lang="pl-PL" sz="1300" dirty="0"/>
              <a:t>- ograniczona do minimum możliwość wydania nieprawidłowego (innego niż przepisanego) leku.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b="1" dirty="0"/>
              <a:t>Pełna czytelność </a:t>
            </a:r>
            <a:r>
              <a:rPr lang="pl-PL" dirty="0"/>
              <a:t>(druk/wersja elektroniczna) i </a:t>
            </a:r>
            <a:r>
              <a:rPr lang="pl-PL" b="1" dirty="0"/>
              <a:t>wiarygodność</a:t>
            </a:r>
            <a:r>
              <a:rPr lang="pl-PL" dirty="0"/>
              <a:t> (podpis kwalifikowany) e-Recepty. 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dirty="0"/>
              <a:t>Uproszczenie procesu realizacji recepty - po odczytaniu kodu e-Recepty (pakietu e-Recept) Farmaceuta pobiera z Systemu P1 receptę do swojego systemu w celu jej realizacji (</a:t>
            </a:r>
            <a:r>
              <a:rPr lang="pl-PL" sz="1300" u="sng" dirty="0"/>
              <a:t>nie musi ręcznie wyszukiwać każdego leku</a:t>
            </a:r>
            <a:r>
              <a:rPr lang="pl-PL" sz="1300" dirty="0"/>
              <a:t>, po sczytaniu kodu farmaceuta od razu zobaczy receptę lub pakiet recept).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b="1" dirty="0"/>
              <a:t>Łatwiejsze przechowywanie </a:t>
            </a:r>
            <a:r>
              <a:rPr lang="pl-PL" sz="1300" dirty="0"/>
              <a:t>- (po wejściu legislacji w życie dot. obowiązku wystawiania e-Recept) </a:t>
            </a:r>
            <a:endParaRPr lang="pl-PL" dirty="0"/>
          </a:p>
          <a:p>
            <a:pPr defTabSz="990554">
              <a:defRPr/>
            </a:pPr>
            <a:r>
              <a:rPr lang="pl-PL" sz="1300" dirty="0"/>
              <a:t> farmaceuci nie będą musieli przechowywać recept wraz z dokumentami realizacji w archiwum (przez 5 lat od końca roku kalendarzowego wystawienia recepty). Dane będą przechowywane cyfrowo.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73B07-64AB-4E52-91D2-6D926BFC054D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6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Dane</a:t>
            </a:r>
            <a:r>
              <a:rPr lang="pl-PL" baseline="0" dirty="0"/>
              <a:t> dostępowe (kod + klucz) zostają udostępnione:</a:t>
            </a:r>
          </a:p>
          <a:p>
            <a:r>
              <a:rPr lang="pl-PL" baseline="0" dirty="0"/>
              <a:t>Mailem (P1)</a:t>
            </a:r>
          </a:p>
          <a:p>
            <a:pPr defTabSz="990554">
              <a:defRPr/>
            </a:pPr>
            <a:r>
              <a:rPr lang="pl-PL" baseline="0" dirty="0" err="1"/>
              <a:t>SMSem</a:t>
            </a:r>
            <a:r>
              <a:rPr lang="pl-PL" baseline="0" dirty="0"/>
              <a:t> (P1)</a:t>
            </a:r>
          </a:p>
          <a:p>
            <a:r>
              <a:rPr lang="pl-PL" baseline="0" dirty="0"/>
              <a:t>Na Wydruku informacyjnym (Usługodawca)</a:t>
            </a:r>
          </a:p>
          <a:p>
            <a:endParaRPr lang="pl-PL" baseline="0" dirty="0"/>
          </a:p>
          <a:p>
            <a:r>
              <a:rPr lang="pl-PL" baseline="0" dirty="0"/>
              <a:t>SMS i </a:t>
            </a:r>
            <a:r>
              <a:rPr lang="pl-PL" baseline="0" dirty="0" err="1"/>
              <a:t>eMail</a:t>
            </a:r>
            <a:r>
              <a:rPr lang="pl-PL" baseline="0" dirty="0"/>
              <a:t> zapewnia P1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9388-AB53-4E27-B595-A8477C21C08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11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38" indent="-247638">
              <a:buAutoNum type="arabicPeriod"/>
            </a:pPr>
            <a:r>
              <a:rPr lang="pl-PL" baseline="0" dirty="0"/>
              <a:t>Pacjent przekazuje farmaceucie dane dostępowe (Klucz lub </a:t>
            </a:r>
            <a:r>
              <a:rPr lang="pl-PL" baseline="0" dirty="0" err="1"/>
              <a:t>Kod+PESEL</a:t>
            </a:r>
            <a:r>
              <a:rPr lang="pl-PL" baseline="0" dirty="0"/>
              <a:t>)</a:t>
            </a:r>
          </a:p>
          <a:p>
            <a:pPr marL="247638" indent="-247638">
              <a:buAutoNum type="arabicPeriod"/>
            </a:pPr>
            <a:r>
              <a:rPr lang="pl-PL" baseline="0" dirty="0"/>
              <a:t>Farmaceuta pobiera recepty z P1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9388-AB53-4E27-B595-A8477C21C08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22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7638" indent="-247638">
              <a:buAutoNum type="arabicPeriod"/>
            </a:pPr>
            <a:r>
              <a:rPr lang="pl-PL" dirty="0"/>
              <a:t>Brak konieczności</a:t>
            </a:r>
            <a:r>
              <a:rPr lang="pl-PL" baseline="0" dirty="0"/>
              <a:t> realizacji wszystkich leków z recepty w jednej aptece</a:t>
            </a:r>
          </a:p>
          <a:p>
            <a:pPr marL="247638" indent="-247638">
              <a:buAutoNum type="arabicPeriod"/>
            </a:pPr>
            <a:r>
              <a:rPr lang="pl-PL" baseline="0" dirty="0"/>
              <a:t>Możliwość wykupienie np. 1 opakowania leku z 2 przepisanych</a:t>
            </a:r>
          </a:p>
          <a:p>
            <a:r>
              <a:rPr lang="pl-PL" baseline="0" dirty="0"/>
              <a:t>Możliwość zablokowania recepty w przypadku określonych podejrzeń np. </a:t>
            </a:r>
            <a:r>
              <a:rPr lang="pl-PL" sz="1300" i="1" dirty="0"/>
              <a:t>1) jego wydanie może zagrażać życiu lub zdrowiu pacjenta; </a:t>
            </a:r>
            <a:endParaRPr lang="pl-PL" sz="1300" dirty="0"/>
          </a:p>
          <a:p>
            <a:r>
              <a:rPr lang="pl-PL" sz="1300" i="1" dirty="0"/>
              <a:t>2) w przypadku uzasadnionego podejrzenia, że produkt leczniczy może być zastosowany w celu pozamedycznym; 3) w przypadku uzasadnionego podejrzenia co do autentyczności recepty lub zapotrzebowania; 4) zachodzi konieczność dokonania zmian składu leku recepturowego, w recepcie, do których farmaceuta albo technik farmaceutyczny nie posiada uprawnień, i nie ma możliwości porozumienia się z osobą uprawnioną do wystawiania recept; 5) od dnia sporządzenia produktu leczniczego upłynęło co najmniej 6 dni – w przypadku leku recepturowego sporządzonego na podstawie recepty lub etykiety aptecznej; 6) osoba, która przedstawiła receptę do realizacji, nie ukończyła 13. roku życia; 7) zachodzi uzasadnione podejrzenie co do wieku osoby, dla której została wystawiona recepta.</a:t>
            </a:r>
            <a:endParaRPr lang="pl-PL" sz="1300" dirty="0"/>
          </a:p>
          <a:p>
            <a:pPr marL="247638" indent="-247638">
              <a:buAutoNum type="arabicPeriod"/>
            </a:pPr>
            <a:endParaRPr lang="pl-PL" baseline="0" dirty="0"/>
          </a:p>
          <a:p>
            <a:pPr marL="247638" indent="-247638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C9388-AB53-4E27-B595-A8477C21C08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8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dirty="0"/>
              <a:t>Zniwelowanie problemu </a:t>
            </a:r>
            <a:r>
              <a:rPr lang="pl-PL" sz="1300" b="1" dirty="0"/>
              <a:t>nieczytelności recept</a:t>
            </a:r>
            <a:r>
              <a:rPr lang="pl-PL" sz="1300" dirty="0"/>
              <a:t>, który w chwili obecnej oznacza często ponowny kontakt pacjenta z lekarzem, który wystawił nieczytelną receptę.</a:t>
            </a:r>
          </a:p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b="1" dirty="0"/>
              <a:t>Zwiększone bezpieczeństwo </a:t>
            </a:r>
            <a:r>
              <a:rPr lang="pl-PL" sz="1300" dirty="0"/>
              <a:t>- ograniczona do minimum możliwość wydania nieprawidłowego (innego niż przepisanego) leku.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b="1" dirty="0"/>
              <a:t>Pełna czytelność </a:t>
            </a:r>
            <a:r>
              <a:rPr lang="pl-PL" dirty="0"/>
              <a:t>(druk/wersja elektroniczna) i </a:t>
            </a:r>
            <a:r>
              <a:rPr lang="pl-PL" b="1" dirty="0"/>
              <a:t>wiarygodność</a:t>
            </a:r>
            <a:r>
              <a:rPr lang="pl-PL" dirty="0"/>
              <a:t> (podpis kwalifikowany) e-Recepty. 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dirty="0"/>
              <a:t>Uproszczenie procesu realizacji recepty - po odczytaniu kodu e-Recepty (pakietu e-Recept) Farmaceuta pobiera z Systemu P1 receptę do swojego systemu w celu jej realizacji (</a:t>
            </a:r>
            <a:r>
              <a:rPr lang="pl-PL" sz="1300" u="sng" dirty="0"/>
              <a:t>nie musi ręcznie wyszukiwać każdego leku</a:t>
            </a:r>
            <a:r>
              <a:rPr lang="pl-PL" sz="1300" dirty="0"/>
              <a:t>, po sczytaniu kodu farmaceuta od razu zobaczy receptę lub pakiet recept).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b="1" dirty="0"/>
              <a:t>Łatwiejsze przechowywanie </a:t>
            </a:r>
            <a:r>
              <a:rPr lang="pl-PL" sz="1300" dirty="0"/>
              <a:t>- (po wejściu legislacji w życie dot. obowiązku wystawiania e-Recept) </a:t>
            </a:r>
            <a:endParaRPr lang="pl-PL" dirty="0"/>
          </a:p>
          <a:p>
            <a:pPr defTabSz="990554">
              <a:defRPr/>
            </a:pPr>
            <a:r>
              <a:rPr lang="pl-PL" sz="1300" dirty="0"/>
              <a:t> farmaceuci nie będą musieli przechowywać recept wraz z dokumentami realizacji w archiwum (przez 5 lat od końca roku kalendarzowego wystawienia recepty). Dane będą przechowywane cyfrowo.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3B07-64AB-4E52-91D2-6D926BFC054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2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dirty="0"/>
              <a:t>Zniwelowanie problemu </a:t>
            </a:r>
            <a:r>
              <a:rPr lang="pl-PL" sz="1300" b="1" dirty="0"/>
              <a:t>nieczytelności recept</a:t>
            </a:r>
            <a:r>
              <a:rPr lang="pl-PL" sz="1300" dirty="0"/>
              <a:t>, który w chwili obecnej oznacza często ponowny kontakt pacjenta z lekarzem, który wystawił nieczytelną receptę.</a:t>
            </a:r>
          </a:p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b="1" dirty="0"/>
              <a:t>Zwiększone bezpieczeństwo </a:t>
            </a:r>
            <a:r>
              <a:rPr lang="pl-PL" sz="1300" dirty="0"/>
              <a:t>- ograniczona do minimum możliwość wydania nieprawidłowego (innego niż przepisanego) leku.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b="1" dirty="0"/>
              <a:t>Pełna czytelność </a:t>
            </a:r>
            <a:r>
              <a:rPr lang="pl-PL" dirty="0"/>
              <a:t>(druk/wersja elektroniczna) i </a:t>
            </a:r>
            <a:r>
              <a:rPr lang="pl-PL" b="1" dirty="0"/>
              <a:t>wiarygodność</a:t>
            </a:r>
            <a:r>
              <a:rPr lang="pl-PL" dirty="0"/>
              <a:t> (podpis kwalifikowany) e-Recepty. 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dirty="0"/>
              <a:t>Uproszczenie procesu realizacji recepty - po odczytaniu kodu e-Recepty (pakietu e-Recept) Farmaceuta pobiera z Systemu P1 receptę do swojego systemu w celu jej realizacji (</a:t>
            </a:r>
            <a:r>
              <a:rPr lang="pl-PL" sz="1300" u="sng" dirty="0"/>
              <a:t>nie musi ręcznie wyszukiwać każdego leku</a:t>
            </a:r>
            <a:r>
              <a:rPr lang="pl-PL" sz="1300" dirty="0"/>
              <a:t>, po sczytaniu kodu farmaceuta od razu zobaczy receptę lub pakiet recept).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b="1" dirty="0"/>
              <a:t>Łatwiejsze przechowywanie </a:t>
            </a:r>
            <a:r>
              <a:rPr lang="pl-PL" sz="1300" dirty="0"/>
              <a:t>- (po wejściu legislacji w życie dot. obowiązku wystawiania e-Recept) </a:t>
            </a:r>
            <a:endParaRPr lang="pl-PL" dirty="0"/>
          </a:p>
          <a:p>
            <a:pPr defTabSz="990554">
              <a:defRPr/>
            </a:pPr>
            <a:r>
              <a:rPr lang="pl-PL" sz="1300" dirty="0"/>
              <a:t> farmaceuci nie będą musieli przechowywać recept wraz z dokumentami realizacji w archiwum (przez 5 lat od końca roku kalendarzowego wystawienia recepty). Dane będą przechowywane cyfrowo.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3B07-64AB-4E52-91D2-6D926BFC054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86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dirty="0"/>
              <a:t>Zniwelowanie problemu </a:t>
            </a:r>
            <a:r>
              <a:rPr lang="pl-PL" sz="1300" b="1" dirty="0"/>
              <a:t>nieczytelności recept</a:t>
            </a:r>
            <a:r>
              <a:rPr lang="pl-PL" sz="1300" dirty="0"/>
              <a:t>, który w chwili obecnej oznacza często ponowny kontakt pacjenta z lekarzem, który wystawił nieczytelną receptę.</a:t>
            </a:r>
          </a:p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b="1" dirty="0"/>
              <a:t>Zwiększone bezpieczeństwo </a:t>
            </a:r>
            <a:r>
              <a:rPr lang="pl-PL" sz="1300" dirty="0"/>
              <a:t>- ograniczona do minimum możliwość wydania nieprawidłowego (innego niż przepisanego) leku.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b="1" dirty="0"/>
              <a:t>Pełna czytelność </a:t>
            </a:r>
            <a:r>
              <a:rPr lang="pl-PL" dirty="0"/>
              <a:t>(druk/wersja elektroniczna) i </a:t>
            </a:r>
            <a:r>
              <a:rPr lang="pl-PL" b="1" dirty="0"/>
              <a:t>wiarygodność</a:t>
            </a:r>
            <a:r>
              <a:rPr lang="pl-PL" dirty="0"/>
              <a:t> (podpis kwalifikowany) e-Recepty. 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dirty="0"/>
              <a:t>Uproszczenie procesu realizacji recepty - po odczytaniu kodu e-Recepty (pakietu e-Recept) Farmaceuta pobiera z Systemu P1 receptę do swojego systemu w celu jej realizacji (</a:t>
            </a:r>
            <a:r>
              <a:rPr lang="pl-PL" sz="1300" u="sng" dirty="0"/>
              <a:t>nie musi ręcznie wyszukiwać każdego leku</a:t>
            </a:r>
            <a:r>
              <a:rPr lang="pl-PL" sz="1300" dirty="0"/>
              <a:t>, po sczytaniu kodu farmaceuta od razu zobaczy receptę lub pakiet recept).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b="1" dirty="0"/>
              <a:t>Łatwiejsze przechowywanie </a:t>
            </a:r>
            <a:r>
              <a:rPr lang="pl-PL" sz="1300" dirty="0"/>
              <a:t>- (po wejściu legislacji w życie dot. obowiązku wystawiania e-Recept) </a:t>
            </a:r>
            <a:endParaRPr lang="pl-PL" dirty="0"/>
          </a:p>
          <a:p>
            <a:pPr defTabSz="990554">
              <a:defRPr/>
            </a:pPr>
            <a:r>
              <a:rPr lang="pl-PL" sz="1300" dirty="0"/>
              <a:t> farmaceuci nie będą musieli przechowywać recept wraz z dokumentami realizacji w archiwum (przez 5 lat od końca roku kalendarzowego wystawienia recepty). Dane będą przechowywane cyfrowo.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3B07-64AB-4E52-91D2-6D926BFC054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13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3B07-64AB-4E52-91D2-6D926BFC054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48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dirty="0"/>
              <a:t>Zniwelowanie problemu </a:t>
            </a:r>
            <a:r>
              <a:rPr lang="pl-PL" sz="1300" b="1" dirty="0"/>
              <a:t>nieczytelności recept</a:t>
            </a:r>
            <a:r>
              <a:rPr lang="pl-PL" sz="1300" dirty="0"/>
              <a:t>, który w chwili obecnej oznacza często ponowny kontakt pacjenta z lekarzem, który wystawił nieczytelną receptę.</a:t>
            </a:r>
          </a:p>
          <a:p>
            <a:pPr marL="309548" indent="-309548" algn="just">
              <a:lnSpc>
                <a:spcPct val="114000"/>
              </a:lnSpc>
              <a:spcAft>
                <a:spcPts val="650"/>
              </a:spcAft>
              <a:buFont typeface="Arial" panose="020B0604020202020204" pitchFamily="34" charset="0"/>
              <a:buChar char="•"/>
            </a:pPr>
            <a:r>
              <a:rPr lang="pl-PL" sz="1300" b="1" dirty="0"/>
              <a:t>Zwiększone bezpieczeństwo </a:t>
            </a:r>
            <a:r>
              <a:rPr lang="pl-PL" sz="1300" dirty="0"/>
              <a:t>- ograniczona do minimum możliwość wydania nieprawidłowego (innego niż przepisanego) leku.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b="1" dirty="0"/>
              <a:t>Pełna czytelność </a:t>
            </a:r>
            <a:r>
              <a:rPr lang="pl-PL" dirty="0"/>
              <a:t>(druk/wersja elektroniczna) i </a:t>
            </a:r>
            <a:r>
              <a:rPr lang="pl-PL" b="1" dirty="0"/>
              <a:t>wiarygodność</a:t>
            </a:r>
            <a:r>
              <a:rPr lang="pl-PL" dirty="0"/>
              <a:t> (podpis kwalifikowany) e-Recepty. 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dirty="0"/>
              <a:t>Uproszczenie procesu realizacji recepty - po odczytaniu kodu e-Recepty (pakietu e-Recept) Farmaceuta pobiera z Systemu P1 receptę do swojego systemu w celu jej realizacji (</a:t>
            </a:r>
            <a:r>
              <a:rPr lang="pl-PL" sz="1300" u="sng" dirty="0"/>
              <a:t>nie musi ręcznie wyszukiwać każdego leku</a:t>
            </a:r>
            <a:r>
              <a:rPr lang="pl-PL" sz="1300" dirty="0"/>
              <a:t>, po sczytaniu kodu farmaceuta od razu zobaczy receptę lub pakiet recept).</a:t>
            </a:r>
          </a:p>
          <a:p>
            <a:pPr marL="185729" indent="-185729" defTabSz="990554">
              <a:buFont typeface="Arial" panose="020B0604020202020204" pitchFamily="34" charset="0"/>
              <a:buChar char="•"/>
              <a:defRPr/>
            </a:pPr>
            <a:r>
              <a:rPr lang="pl-PL" sz="1300" b="1" dirty="0"/>
              <a:t>Łatwiejsze przechowywanie </a:t>
            </a:r>
            <a:r>
              <a:rPr lang="pl-PL" sz="1300" dirty="0"/>
              <a:t>- (po wejściu legislacji w życie dot. obowiązku wystawiania e-Recept) </a:t>
            </a:r>
            <a:endParaRPr lang="pl-PL" dirty="0"/>
          </a:p>
          <a:p>
            <a:pPr defTabSz="990554">
              <a:defRPr/>
            </a:pPr>
            <a:r>
              <a:rPr lang="pl-PL" sz="1300" dirty="0"/>
              <a:t> farmaceuci nie będą musieli przechowywać recept wraz z dokumentami realizacji w archiwum (przez 5 lat od końca roku kalendarzowego wystawienia recepty). Dane będą przechowywane cyfrowo.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3B07-64AB-4E52-91D2-6D926BFC054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8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62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1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30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5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05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9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78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63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28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AB23-CB90-4A3B-8981-D0A6CD5E5F10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8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-recepta@csioz.gov.p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287247" y="2003979"/>
            <a:ext cx="698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36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l-PL" sz="36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Wdrożenie e-recepty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978224" y="5301822"/>
            <a:ext cx="319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49030" y="-37590"/>
            <a:ext cx="3934807" cy="689559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9" y="5757615"/>
            <a:ext cx="3667348" cy="81480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E732441-D738-4FC3-A38D-2D64125E5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12" y="815003"/>
            <a:ext cx="1550825" cy="73321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6635E3B-B68B-41E6-A653-1F682079C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339" y="3957799"/>
            <a:ext cx="1494890" cy="56345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6" y="2400807"/>
            <a:ext cx="1461378" cy="73318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26" y="-37590"/>
            <a:ext cx="1983001" cy="15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46781" y="2767280"/>
            <a:ext cx="809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Podsumowanie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pilotażu e-Recepty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A56BD3C-8272-408D-BB05-4022E3E6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19">
            <a:off x="10159493" y="-651488"/>
            <a:ext cx="4176937" cy="34839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AD2E80B-AAEE-4729-A8F7-C2E37E3B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970" y="-123818"/>
            <a:ext cx="3644773" cy="27431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C17D597-9F1E-4023-880A-EDE6A23FF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217">
            <a:off x="8937108" y="4635396"/>
            <a:ext cx="3832898" cy="3391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0B0FAAE-C8FD-4878-833B-4A628D661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988">
            <a:off x="-590506" y="4230079"/>
            <a:ext cx="1921366" cy="294605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46F7E801-BDAC-4C82-A6F4-46BD4E8A7894}"/>
              </a:ext>
            </a:extLst>
          </p:cNvPr>
          <p:cNvGrpSpPr/>
          <p:nvPr/>
        </p:nvGrpSpPr>
        <p:grpSpPr>
          <a:xfrm rot="16473705">
            <a:off x="309861" y="3592310"/>
            <a:ext cx="668067" cy="396069"/>
            <a:chOff x="3233738" y="3373438"/>
            <a:chExt cx="444501" cy="263526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40B396D9-FD07-49E5-B5DB-EAE19DD2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xmlns="" id="{7620F43A-CDD7-4906-A876-4D19C534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xmlns="" id="{28F5593A-00D8-4510-82EB-BB071086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xmlns="" id="{73D0A21E-5B2B-4A54-A60E-E5FC0EA2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xmlns="" id="{43175815-98F8-4C6E-AAE9-00336365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B937C47B-1277-44C2-8DE8-3A5BD16A7F4D}"/>
              </a:ext>
            </a:extLst>
          </p:cNvPr>
          <p:cNvGrpSpPr/>
          <p:nvPr/>
        </p:nvGrpSpPr>
        <p:grpSpPr>
          <a:xfrm>
            <a:off x="479704" y="-108441"/>
            <a:ext cx="326876" cy="369823"/>
            <a:chOff x="3360738" y="2347913"/>
            <a:chExt cx="217488" cy="246063"/>
          </a:xfrm>
        </p:grpSpPr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F848DF42-38C5-4BE1-A54C-561065F9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389188"/>
              <a:ext cx="214313" cy="204788"/>
            </a:xfrm>
            <a:custGeom>
              <a:avLst/>
              <a:gdLst>
                <a:gd name="T0" fmla="*/ 33 w 66"/>
                <a:gd name="T1" fmla="*/ 0 h 63"/>
                <a:gd name="T2" fmla="*/ 1 w 66"/>
                <a:gd name="T3" fmla="*/ 28 h 63"/>
                <a:gd name="T4" fmla="*/ 1 w 66"/>
                <a:gd name="T5" fmla="*/ 29 h 63"/>
                <a:gd name="T6" fmla="*/ 1 w 66"/>
                <a:gd name="T7" fmla="*/ 29 h 63"/>
                <a:gd name="T8" fmla="*/ 29 w 66"/>
                <a:gd name="T9" fmla="*/ 63 h 63"/>
                <a:gd name="T10" fmla="*/ 33 w 66"/>
                <a:gd name="T11" fmla="*/ 63 h 63"/>
                <a:gd name="T12" fmla="*/ 64 w 66"/>
                <a:gd name="T13" fmla="*/ 35 h 63"/>
                <a:gd name="T14" fmla="*/ 36 w 66"/>
                <a:gd name="T15" fmla="*/ 0 h 63"/>
                <a:gd name="T16" fmla="*/ 33 w 66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33" y="0"/>
                  </a:moveTo>
                  <a:cubicBezTo>
                    <a:pt x="17" y="0"/>
                    <a:pt x="3" y="12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46"/>
                    <a:pt x="12" y="61"/>
                    <a:pt x="29" y="63"/>
                  </a:cubicBezTo>
                  <a:cubicBezTo>
                    <a:pt x="30" y="63"/>
                    <a:pt x="31" y="63"/>
                    <a:pt x="33" y="63"/>
                  </a:cubicBezTo>
                  <a:cubicBezTo>
                    <a:pt x="49" y="63"/>
                    <a:pt x="62" y="51"/>
                    <a:pt x="64" y="35"/>
                  </a:cubicBezTo>
                  <a:cubicBezTo>
                    <a:pt x="66" y="18"/>
                    <a:pt x="54" y="2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9368B0EF-B760-4737-97EF-2DF3A2B75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2347913"/>
              <a:ext cx="217488" cy="217488"/>
            </a:xfrm>
            <a:custGeom>
              <a:avLst/>
              <a:gdLst>
                <a:gd name="T0" fmla="*/ 38 w 67"/>
                <a:gd name="T1" fmla="*/ 2 h 67"/>
                <a:gd name="T2" fmla="*/ 65 w 67"/>
                <a:gd name="T3" fmla="*/ 37 h 67"/>
                <a:gd name="T4" fmla="*/ 30 w 67"/>
                <a:gd name="T5" fmla="*/ 65 h 67"/>
                <a:gd name="T6" fmla="*/ 2 w 67"/>
                <a:gd name="T7" fmla="*/ 30 h 67"/>
                <a:gd name="T8" fmla="*/ 38 w 67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38" y="2"/>
                  </a:moveTo>
                  <a:cubicBezTo>
                    <a:pt x="55" y="4"/>
                    <a:pt x="67" y="19"/>
                    <a:pt x="65" y="37"/>
                  </a:cubicBezTo>
                  <a:cubicBezTo>
                    <a:pt x="63" y="54"/>
                    <a:pt x="48" y="67"/>
                    <a:pt x="30" y="65"/>
                  </a:cubicBezTo>
                  <a:cubicBezTo>
                    <a:pt x="13" y="63"/>
                    <a:pt x="0" y="47"/>
                    <a:pt x="2" y="30"/>
                  </a:cubicBezTo>
                  <a:cubicBezTo>
                    <a:pt x="4" y="12"/>
                    <a:pt x="20" y="0"/>
                    <a:pt x="38" y="2"/>
                  </a:cubicBezTo>
                  <a:close/>
                </a:path>
              </a:pathLst>
            </a:custGeom>
            <a:solidFill>
              <a:srgbClr val="F6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78D3BD93-E210-43D9-B5BE-422947856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2441576"/>
              <a:ext cx="207963" cy="28575"/>
            </a:xfrm>
            <a:custGeom>
              <a:avLst/>
              <a:gdLst>
                <a:gd name="T0" fmla="*/ 129 w 131"/>
                <a:gd name="T1" fmla="*/ 18 h 18"/>
                <a:gd name="T2" fmla="*/ 131 w 131"/>
                <a:gd name="T3" fmla="*/ 14 h 18"/>
                <a:gd name="T4" fmla="*/ 2 w 131"/>
                <a:gd name="T5" fmla="*/ 0 h 18"/>
                <a:gd name="T6" fmla="*/ 0 w 131"/>
                <a:gd name="T7" fmla="*/ 4 h 18"/>
                <a:gd name="T8" fmla="*/ 129 w 1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">
                  <a:moveTo>
                    <a:pt x="129" y="18"/>
                  </a:moveTo>
                  <a:lnTo>
                    <a:pt x="131" y="1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B452E682-224F-400E-87A8-E97B6AF2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360613"/>
              <a:ext cx="68263" cy="71438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0 h 22"/>
                <a:gd name="T4" fmla="*/ 0 w 2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1" y="14"/>
                    <a:pt x="8" y="4"/>
                    <a:pt x="21" y="0"/>
                  </a:cubicBezTo>
                  <a:cubicBezTo>
                    <a:pt x="16" y="3"/>
                    <a:pt x="5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FC63C393-A45B-447D-BF58-ED66B168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2484438"/>
              <a:ext cx="79375" cy="65088"/>
            </a:xfrm>
            <a:custGeom>
              <a:avLst/>
              <a:gdLst>
                <a:gd name="T0" fmla="*/ 24 w 24"/>
                <a:gd name="T1" fmla="*/ 0 h 20"/>
                <a:gd name="T2" fmla="*/ 0 w 24"/>
                <a:gd name="T3" fmla="*/ 20 h 20"/>
                <a:gd name="T4" fmla="*/ 24 w 2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2" y="8"/>
                    <a:pt x="14" y="18"/>
                    <a:pt x="0" y="20"/>
                  </a:cubicBezTo>
                  <a:cubicBezTo>
                    <a:pt x="9" y="16"/>
                    <a:pt x="18" y="1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C7A78537-D837-4391-A94B-37180E25AC79}"/>
              </a:ext>
            </a:extLst>
          </p:cNvPr>
          <p:cNvGrpSpPr/>
          <p:nvPr/>
        </p:nvGrpSpPr>
        <p:grpSpPr>
          <a:xfrm rot="515969">
            <a:off x="9615407" y="115488"/>
            <a:ext cx="668067" cy="396069"/>
            <a:chOff x="3233738" y="3373438"/>
            <a:chExt cx="444501" cy="263526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xmlns="" id="{D16FDD88-2E8A-4E28-9139-5B7C5A985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xmlns="" id="{C0D2E37E-A640-46E5-A746-F1CE4785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xmlns="" id="{899ABB42-3429-4A20-94BA-70A9894D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xmlns="" id="{C1BE3EA4-D31D-4187-9CA1-6B3F37630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xmlns="" id="{AB9E74B6-F0FE-4EFF-B6A3-C4670ED3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353206F0-7C3C-4E58-BE68-46958AA89A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9723" y="3206868"/>
            <a:ext cx="4336852" cy="2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26078" y="1132350"/>
            <a:ext cx="7693399" cy="456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16 lutego 2018 r. udostępnione zostały usługi po stronie Systemu P1.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000" b="1" dirty="0">
              <a:solidFill>
                <a:schemeClr val="bg1"/>
              </a:solidFill>
              <a:latin typeface="Oswald" panose="0200030300000000000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l-PL" sz="2000" dirty="0">
                <a:solidFill>
                  <a:schemeClr val="bg1"/>
                </a:solidFill>
                <a:latin typeface="Oswald" panose="02000303000000000000"/>
              </a:rPr>
              <a:t>Pilotaż e-recepty rozpoczął się w 2 miastach</a:t>
            </a:r>
          </a:p>
          <a:p>
            <a:pPr marL="342900" lvl="0" indent="-342900" algn="just">
              <a:lnSpc>
                <a:spcPct val="114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Siedlcach (woj. mazowieckie) </a:t>
            </a:r>
          </a:p>
          <a:p>
            <a:pPr marL="342900" lvl="0" indent="-342900" algn="just">
              <a:lnSpc>
                <a:spcPct val="114000"/>
              </a:lnSpc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Skierniewicach (woj. łódzkie)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4 podmioty lecznicze z Siedlec i 2 ze Skierniewic wystawiają e-recepty.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pl-PL" sz="2000" dirty="0">
              <a:solidFill>
                <a:schemeClr val="bg1"/>
              </a:solidFill>
              <a:latin typeface="Oswald" panose="0200030300000000000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59 aptek realizuje e-recepty: </a:t>
            </a:r>
          </a:p>
          <a:p>
            <a:pPr marL="285750" lvl="0" indent="-285750" algn="just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w Siedlcach: 31 oraz 5 z powiatu Siedleckiego</a:t>
            </a:r>
          </a:p>
          <a:p>
            <a:pPr marL="285750" lvl="0" indent="-285750" algn="just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w Skierniewicach: 23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pl-PL" sz="2000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35869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2FE7DAF-CBBE-4141-8C17-C948E5674E92}"/>
              </a:ext>
            </a:extLst>
          </p:cNvPr>
          <p:cNvSpPr/>
          <p:nvPr/>
        </p:nvSpPr>
        <p:spPr>
          <a:xfrm>
            <a:off x="1" y="0"/>
            <a:ext cx="3162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73A2DCF7-0732-4EB6-B0BC-56C00218EA2B}"/>
              </a:ext>
            </a:extLst>
          </p:cNvPr>
          <p:cNvSpPr txBox="1">
            <a:spLocks/>
          </p:cNvSpPr>
          <p:nvPr/>
        </p:nvSpPr>
        <p:spPr>
          <a:xfrm>
            <a:off x="127852" y="1132350"/>
            <a:ext cx="3035072" cy="165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Pilotaż e-recepty w telegraficznym skrócie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E488719C-3F55-4EEB-80D7-E31AA16BD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0" y="4754045"/>
            <a:ext cx="806341" cy="93605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AC2A76D4-A8BC-473C-99D1-6178B0CCF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2" y="4751295"/>
            <a:ext cx="778201" cy="936052"/>
          </a:xfrm>
          <a:prstGeom prst="rect">
            <a:avLst/>
          </a:prstGeom>
        </p:spPr>
      </p:pic>
      <p:sp>
        <p:nvSpPr>
          <p:cNvPr id="24" name="pole tekstowe 6">
            <a:extLst>
              <a:ext uri="{FF2B5EF4-FFF2-40B4-BE49-F238E27FC236}">
                <a16:creationId xmlns:a16="http://schemas.microsoft.com/office/drawing/2014/main" xmlns="" id="{8C9E74AD-AAB4-494B-819B-B5C92C781EB1}"/>
              </a:ext>
            </a:extLst>
          </p:cNvPr>
          <p:cNvSpPr txBox="1"/>
          <p:nvPr/>
        </p:nvSpPr>
        <p:spPr>
          <a:xfrm>
            <a:off x="0" y="5936742"/>
            <a:ext cx="160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cs typeface="Lato" panose="020F0502020204030203" pitchFamily="34" charset="0"/>
              </a:rPr>
              <a:t>Siedlce</a:t>
            </a:r>
          </a:p>
          <a:p>
            <a:pPr algn="ctr"/>
            <a:r>
              <a:rPr lang="pl-PL" sz="1400" dirty="0">
                <a:solidFill>
                  <a:srgbClr val="006E9A"/>
                </a:solidFill>
                <a:latin typeface="Oswald" panose="02000303000000000000" pitchFamily="2" charset="-18"/>
                <a:cs typeface="Lato" panose="020F0502020204030203" pitchFamily="34" charset="0"/>
              </a:rPr>
              <a:t>woj. mazowieckie</a:t>
            </a:r>
          </a:p>
        </p:txBody>
      </p:sp>
      <p:sp>
        <p:nvSpPr>
          <p:cNvPr id="25" name="pole tekstowe 7">
            <a:extLst>
              <a:ext uri="{FF2B5EF4-FFF2-40B4-BE49-F238E27FC236}">
                <a16:creationId xmlns:a16="http://schemas.microsoft.com/office/drawing/2014/main" xmlns="" id="{CE0AB90A-9EAA-491E-9B76-12CDD8E6D6ED}"/>
              </a:ext>
            </a:extLst>
          </p:cNvPr>
          <p:cNvSpPr txBox="1"/>
          <p:nvPr/>
        </p:nvSpPr>
        <p:spPr>
          <a:xfrm>
            <a:off x="1601302" y="5936743"/>
            <a:ext cx="173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cs typeface="Lato" panose="020F0502020204030203" pitchFamily="34" charset="0"/>
              </a:rPr>
              <a:t>Skierniewice</a:t>
            </a:r>
          </a:p>
          <a:p>
            <a:pPr algn="ctr"/>
            <a:r>
              <a:rPr lang="pl-PL" sz="1400" dirty="0">
                <a:solidFill>
                  <a:srgbClr val="006E9A"/>
                </a:solidFill>
                <a:latin typeface="Oswald" panose="02000303000000000000" pitchFamily="2" charset="-18"/>
                <a:cs typeface="Lato" panose="020F0502020204030203" pitchFamily="34" charset="0"/>
              </a:rPr>
              <a:t>woj. łódzkie</a:t>
            </a:r>
          </a:p>
        </p:txBody>
      </p:sp>
    </p:spTree>
    <p:extLst>
      <p:ext uri="{BB962C8B-B14F-4D97-AF65-F5344CB8AC3E}">
        <p14:creationId xmlns:p14="http://schemas.microsoft.com/office/powerpoint/2010/main" val="289685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13199" y="1132350"/>
            <a:ext cx="7693399" cy="42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35869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2FE7DAF-CBBE-4141-8C17-C948E5674E92}"/>
              </a:ext>
            </a:extLst>
          </p:cNvPr>
          <p:cNvSpPr/>
          <p:nvPr/>
        </p:nvSpPr>
        <p:spPr>
          <a:xfrm>
            <a:off x="-76881" y="-37590"/>
            <a:ext cx="3162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73A2DCF7-0732-4EB6-B0BC-56C00218EA2B}"/>
              </a:ext>
            </a:extLst>
          </p:cNvPr>
          <p:cNvSpPr txBox="1">
            <a:spLocks/>
          </p:cNvSpPr>
          <p:nvPr/>
        </p:nvSpPr>
        <p:spPr>
          <a:xfrm>
            <a:off x="127852" y="1132350"/>
            <a:ext cx="3035072" cy="165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e-recepta w liczbach 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26" y="-37590"/>
            <a:ext cx="1983001" cy="155073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048000" y="416319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l-PL" sz="2000" kern="0" dirty="0">
              <a:solidFill>
                <a:schemeClr val="bg1"/>
              </a:solidFill>
              <a:latin typeface="Oswald" panose="0200030300000000000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ponad 50 tysięcy wystawionych recept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ponad 10 tysięcy pacjentów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ponad 34 tysiące realizacji recept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prawie 10 tysięcy odsłon strony pacjent.gov.pl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Najmłodszy pacjent, który otrzymał e-receptę w pilotażu urodził się w kwietniu tego roku, a najstarszą pacjentką była 98 letnia kobieta.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Średnia wieku lekarzy uczestniczących w pilotażu to 51 lat (najstarszy lekarz to 70 - latek, najmłodszy ma 28 lat).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30% e-recept jest realizowanych w ciągu pół godziny, ponad 50% tego samego dnia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xmlns="" id="{5F109542-63F4-416A-B705-4E2366DB7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403580"/>
              </p:ext>
            </p:extLst>
          </p:nvPr>
        </p:nvGraphicFramePr>
        <p:xfrm>
          <a:off x="4953000" y="38929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062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13199" y="1132350"/>
            <a:ext cx="7693399" cy="42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35869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2FE7DAF-CBBE-4141-8C17-C948E5674E92}"/>
              </a:ext>
            </a:extLst>
          </p:cNvPr>
          <p:cNvSpPr/>
          <p:nvPr/>
        </p:nvSpPr>
        <p:spPr>
          <a:xfrm>
            <a:off x="-76881" y="-37590"/>
            <a:ext cx="3162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73A2DCF7-0732-4EB6-B0BC-56C00218EA2B}"/>
              </a:ext>
            </a:extLst>
          </p:cNvPr>
          <p:cNvSpPr txBox="1">
            <a:spLocks/>
          </p:cNvSpPr>
          <p:nvPr/>
        </p:nvSpPr>
        <p:spPr>
          <a:xfrm>
            <a:off x="127852" y="1132350"/>
            <a:ext cx="3035072" cy="165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Co dał pilotaż?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26" y="-37590"/>
            <a:ext cx="1983001" cy="155073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047999" y="1443841"/>
            <a:ext cx="8943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W ramach pilotażu e-recepty analizowano:</a:t>
            </a:r>
          </a:p>
          <a:p>
            <a:endParaRPr lang="pl-PL" sz="2000" kern="0" dirty="0">
              <a:solidFill>
                <a:schemeClr val="bg1"/>
              </a:solidFill>
              <a:latin typeface="Oswald" panose="0200030300000000000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Procedurę podłączania aptek oraz podmiotów leczniczych do P1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Wystawianie e-recept przez systemy gabinetowe różnych dostawców (w tym podpisywanie e-recept)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Realizację e-recept w aptekach uczestniczących w pilotażu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Funkcjonowanie Internetowego Konto Pacjenta (w tym dostęp z wykorzystaniem Profilu Zaufanego)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Dostęp do e-recepty w aptece (wydruk, sms czy mail)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Rozliczenia aptek realizujących e-recepty z NFZ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Funkcjonowanie kanałów wsparcia dla użytkowników, przyjęty model utrzymania i współpracy z zewnętrznymi dostawcami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Działania </a:t>
            </a:r>
            <a:r>
              <a:rPr lang="pl-PL" sz="2000" kern="0" dirty="0" err="1">
                <a:solidFill>
                  <a:schemeClr val="bg1"/>
                </a:solidFill>
                <a:latin typeface="Oswald" panose="02000303000000000000"/>
              </a:rPr>
              <a:t>informacyjno</a:t>
            </a:r>
            <a:r>
              <a:rPr lang="pl-PL" sz="2000" kern="0" dirty="0">
                <a:solidFill>
                  <a:schemeClr val="bg1"/>
                </a:solidFill>
                <a:latin typeface="Oswald" panose="02000303000000000000"/>
              </a:rPr>
              <a:t> – promocyjne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sz="2000" kern="0" dirty="0">
              <a:solidFill>
                <a:schemeClr val="bg1"/>
              </a:solidFill>
              <a:latin typeface="Oswald" panose="020003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6889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46781" y="2767280"/>
            <a:ext cx="809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Korzyści z e-Recepty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dla farmaceutów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A56BD3C-8272-408D-BB05-4022E3E6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19">
            <a:off x="10159493" y="-651488"/>
            <a:ext cx="4176937" cy="34839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AD2E80B-AAEE-4729-A8F7-C2E37E3BB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970" y="-123818"/>
            <a:ext cx="3644773" cy="27431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C17D597-9F1E-4023-880A-EDE6A23FF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217">
            <a:off x="8937108" y="4635396"/>
            <a:ext cx="3832898" cy="3391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0B0FAAE-C8FD-4878-833B-4A628D661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988">
            <a:off x="-590506" y="4230079"/>
            <a:ext cx="1921366" cy="294605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46F7E801-BDAC-4C82-A6F4-46BD4E8A7894}"/>
              </a:ext>
            </a:extLst>
          </p:cNvPr>
          <p:cNvGrpSpPr/>
          <p:nvPr/>
        </p:nvGrpSpPr>
        <p:grpSpPr>
          <a:xfrm rot="16473705">
            <a:off x="309861" y="3592310"/>
            <a:ext cx="668067" cy="396069"/>
            <a:chOff x="3233738" y="3373438"/>
            <a:chExt cx="444501" cy="263526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40B396D9-FD07-49E5-B5DB-EAE19DD2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xmlns="" id="{7620F43A-CDD7-4906-A876-4D19C534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xmlns="" id="{28F5593A-00D8-4510-82EB-BB071086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xmlns="" id="{73D0A21E-5B2B-4A54-A60E-E5FC0EA2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xmlns="" id="{43175815-98F8-4C6E-AAE9-00336365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B937C47B-1277-44C2-8DE8-3A5BD16A7F4D}"/>
              </a:ext>
            </a:extLst>
          </p:cNvPr>
          <p:cNvGrpSpPr/>
          <p:nvPr/>
        </p:nvGrpSpPr>
        <p:grpSpPr>
          <a:xfrm>
            <a:off x="479704" y="-108441"/>
            <a:ext cx="326876" cy="369823"/>
            <a:chOff x="3360738" y="2347913"/>
            <a:chExt cx="217488" cy="246063"/>
          </a:xfrm>
        </p:grpSpPr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F848DF42-38C5-4BE1-A54C-561065F9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389188"/>
              <a:ext cx="214313" cy="204788"/>
            </a:xfrm>
            <a:custGeom>
              <a:avLst/>
              <a:gdLst>
                <a:gd name="T0" fmla="*/ 33 w 66"/>
                <a:gd name="T1" fmla="*/ 0 h 63"/>
                <a:gd name="T2" fmla="*/ 1 w 66"/>
                <a:gd name="T3" fmla="*/ 28 h 63"/>
                <a:gd name="T4" fmla="*/ 1 w 66"/>
                <a:gd name="T5" fmla="*/ 29 h 63"/>
                <a:gd name="T6" fmla="*/ 1 w 66"/>
                <a:gd name="T7" fmla="*/ 29 h 63"/>
                <a:gd name="T8" fmla="*/ 29 w 66"/>
                <a:gd name="T9" fmla="*/ 63 h 63"/>
                <a:gd name="T10" fmla="*/ 33 w 66"/>
                <a:gd name="T11" fmla="*/ 63 h 63"/>
                <a:gd name="T12" fmla="*/ 64 w 66"/>
                <a:gd name="T13" fmla="*/ 35 h 63"/>
                <a:gd name="T14" fmla="*/ 36 w 66"/>
                <a:gd name="T15" fmla="*/ 0 h 63"/>
                <a:gd name="T16" fmla="*/ 33 w 66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33" y="0"/>
                  </a:moveTo>
                  <a:cubicBezTo>
                    <a:pt x="17" y="0"/>
                    <a:pt x="3" y="12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46"/>
                    <a:pt x="12" y="61"/>
                    <a:pt x="29" y="63"/>
                  </a:cubicBezTo>
                  <a:cubicBezTo>
                    <a:pt x="30" y="63"/>
                    <a:pt x="31" y="63"/>
                    <a:pt x="33" y="63"/>
                  </a:cubicBezTo>
                  <a:cubicBezTo>
                    <a:pt x="49" y="63"/>
                    <a:pt x="62" y="51"/>
                    <a:pt x="64" y="35"/>
                  </a:cubicBezTo>
                  <a:cubicBezTo>
                    <a:pt x="66" y="18"/>
                    <a:pt x="54" y="2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9368B0EF-B760-4737-97EF-2DF3A2B75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2347913"/>
              <a:ext cx="217488" cy="217488"/>
            </a:xfrm>
            <a:custGeom>
              <a:avLst/>
              <a:gdLst>
                <a:gd name="T0" fmla="*/ 38 w 67"/>
                <a:gd name="T1" fmla="*/ 2 h 67"/>
                <a:gd name="T2" fmla="*/ 65 w 67"/>
                <a:gd name="T3" fmla="*/ 37 h 67"/>
                <a:gd name="T4" fmla="*/ 30 w 67"/>
                <a:gd name="T5" fmla="*/ 65 h 67"/>
                <a:gd name="T6" fmla="*/ 2 w 67"/>
                <a:gd name="T7" fmla="*/ 30 h 67"/>
                <a:gd name="T8" fmla="*/ 38 w 67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38" y="2"/>
                  </a:moveTo>
                  <a:cubicBezTo>
                    <a:pt x="55" y="4"/>
                    <a:pt x="67" y="19"/>
                    <a:pt x="65" y="37"/>
                  </a:cubicBezTo>
                  <a:cubicBezTo>
                    <a:pt x="63" y="54"/>
                    <a:pt x="48" y="67"/>
                    <a:pt x="30" y="65"/>
                  </a:cubicBezTo>
                  <a:cubicBezTo>
                    <a:pt x="13" y="63"/>
                    <a:pt x="0" y="47"/>
                    <a:pt x="2" y="30"/>
                  </a:cubicBezTo>
                  <a:cubicBezTo>
                    <a:pt x="4" y="12"/>
                    <a:pt x="20" y="0"/>
                    <a:pt x="38" y="2"/>
                  </a:cubicBezTo>
                  <a:close/>
                </a:path>
              </a:pathLst>
            </a:custGeom>
            <a:solidFill>
              <a:srgbClr val="F6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78D3BD93-E210-43D9-B5BE-422947856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2441576"/>
              <a:ext cx="207963" cy="28575"/>
            </a:xfrm>
            <a:custGeom>
              <a:avLst/>
              <a:gdLst>
                <a:gd name="T0" fmla="*/ 129 w 131"/>
                <a:gd name="T1" fmla="*/ 18 h 18"/>
                <a:gd name="T2" fmla="*/ 131 w 131"/>
                <a:gd name="T3" fmla="*/ 14 h 18"/>
                <a:gd name="T4" fmla="*/ 2 w 131"/>
                <a:gd name="T5" fmla="*/ 0 h 18"/>
                <a:gd name="T6" fmla="*/ 0 w 131"/>
                <a:gd name="T7" fmla="*/ 4 h 18"/>
                <a:gd name="T8" fmla="*/ 129 w 1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">
                  <a:moveTo>
                    <a:pt x="129" y="18"/>
                  </a:moveTo>
                  <a:lnTo>
                    <a:pt x="131" y="1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B452E682-224F-400E-87A8-E97B6AF2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360613"/>
              <a:ext cx="68263" cy="71438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0 h 22"/>
                <a:gd name="T4" fmla="*/ 0 w 2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1" y="14"/>
                    <a:pt x="8" y="4"/>
                    <a:pt x="21" y="0"/>
                  </a:cubicBezTo>
                  <a:cubicBezTo>
                    <a:pt x="16" y="3"/>
                    <a:pt x="5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FC63C393-A45B-447D-BF58-ED66B168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2484438"/>
              <a:ext cx="79375" cy="65088"/>
            </a:xfrm>
            <a:custGeom>
              <a:avLst/>
              <a:gdLst>
                <a:gd name="T0" fmla="*/ 24 w 24"/>
                <a:gd name="T1" fmla="*/ 0 h 20"/>
                <a:gd name="T2" fmla="*/ 0 w 24"/>
                <a:gd name="T3" fmla="*/ 20 h 20"/>
                <a:gd name="T4" fmla="*/ 24 w 2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2" y="8"/>
                    <a:pt x="14" y="18"/>
                    <a:pt x="0" y="20"/>
                  </a:cubicBezTo>
                  <a:cubicBezTo>
                    <a:pt x="9" y="16"/>
                    <a:pt x="18" y="1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C7A78537-D837-4391-A94B-37180E25AC79}"/>
              </a:ext>
            </a:extLst>
          </p:cNvPr>
          <p:cNvGrpSpPr/>
          <p:nvPr/>
        </p:nvGrpSpPr>
        <p:grpSpPr>
          <a:xfrm rot="515969">
            <a:off x="9615407" y="115488"/>
            <a:ext cx="668067" cy="396069"/>
            <a:chOff x="3233738" y="3373438"/>
            <a:chExt cx="444501" cy="263526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xmlns="" id="{D16FDD88-2E8A-4E28-9139-5B7C5A985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xmlns="" id="{C0D2E37E-A640-46E5-A746-F1CE4785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xmlns="" id="{899ABB42-3429-4A20-94BA-70A9894D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xmlns="" id="{C1BE3EA4-D31D-4187-9CA1-6B3F37630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xmlns="" id="{AB9E74B6-F0FE-4EFF-B6A3-C4670ED3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353206F0-7C3C-4E58-BE68-46958AA89A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9723" y="3206868"/>
            <a:ext cx="4336852" cy="2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375836" y="40357"/>
            <a:ext cx="657726" cy="157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6580115" y="3151305"/>
            <a:ext cx="455580" cy="121147"/>
            <a:chOff x="2957577" y="2002327"/>
            <a:chExt cx="455580" cy="121147"/>
          </a:xfrm>
        </p:grpSpPr>
        <p:sp>
          <p:nvSpPr>
            <p:cNvPr id="9" name="Łącznik prosty 17"/>
            <p:cNvSpPr/>
            <p:nvPr/>
          </p:nvSpPr>
          <p:spPr>
            <a:xfrm>
              <a:off x="2957577" y="2002327"/>
              <a:ext cx="455580" cy="1211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27790" y="0"/>
                  </a:lnTo>
                  <a:lnTo>
                    <a:pt x="227790" y="121147"/>
                  </a:lnTo>
                  <a:lnTo>
                    <a:pt x="455580" y="12114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Łącznik prosty 18"/>
            <p:cNvSpPr/>
            <p:nvPr/>
          </p:nvSpPr>
          <p:spPr>
            <a:xfrm>
              <a:off x="3173583" y="2051116"/>
              <a:ext cx="23570" cy="2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1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731394" y="2247765"/>
            <a:ext cx="407173" cy="91440"/>
            <a:chOff x="5329358" y="1051029"/>
            <a:chExt cx="407173" cy="91440"/>
          </a:xfrm>
        </p:grpSpPr>
        <p:sp>
          <p:nvSpPr>
            <p:cNvPr id="13" name="Łącznik prosty 23"/>
            <p:cNvSpPr/>
            <p:nvPr/>
          </p:nvSpPr>
          <p:spPr>
            <a:xfrm>
              <a:off x="5329358" y="1051029"/>
              <a:ext cx="40717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3713"/>
                  </a:moveTo>
                  <a:lnTo>
                    <a:pt x="203586" y="53713"/>
                  </a:lnTo>
                  <a:lnTo>
                    <a:pt x="203586" y="45720"/>
                  </a:lnTo>
                  <a:lnTo>
                    <a:pt x="407173" y="45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Łącznik prosty 24"/>
            <p:cNvSpPr/>
            <p:nvPr/>
          </p:nvSpPr>
          <p:spPr>
            <a:xfrm>
              <a:off x="5522763" y="1086568"/>
              <a:ext cx="20362" cy="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8982123" y="758534"/>
            <a:ext cx="389480" cy="91440"/>
            <a:chOff x="5345299" y="253504"/>
            <a:chExt cx="389480" cy="91440"/>
          </a:xfrm>
        </p:grpSpPr>
        <p:sp>
          <p:nvSpPr>
            <p:cNvPr id="16" name="Łącznik prosty 27"/>
            <p:cNvSpPr/>
            <p:nvPr/>
          </p:nvSpPr>
          <p:spPr>
            <a:xfrm>
              <a:off x="5345299" y="253504"/>
              <a:ext cx="38948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194740" y="45720"/>
                  </a:lnTo>
                  <a:lnTo>
                    <a:pt x="194740" y="81966"/>
                  </a:lnTo>
                  <a:lnTo>
                    <a:pt x="389480" y="8196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Łącznik prosty 28"/>
            <p:cNvSpPr/>
            <p:nvPr/>
          </p:nvSpPr>
          <p:spPr>
            <a:xfrm>
              <a:off x="5530260" y="289445"/>
              <a:ext cx="19558" cy="1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1" y="0"/>
            <a:ext cx="3033561" cy="6858000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7852" y="2444089"/>
            <a:ext cx="2777861" cy="11951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e-Recepta,</a:t>
            </a:r>
          </a:p>
          <a:p>
            <a:r>
              <a:rPr lang="pl-PL" sz="32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co poprawi ?</a:t>
            </a:r>
            <a:endParaRPr lang="en-US" sz="32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F0273064-29D5-455B-A405-73FED3AF9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45" y="3508814"/>
            <a:ext cx="1212464" cy="121246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F87B3105-9123-4EEF-B59F-492595496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45" y="695512"/>
            <a:ext cx="1212464" cy="1212464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CD2A48AB-F934-4938-B1BF-CDAD9AAAC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71" y="691867"/>
            <a:ext cx="1212464" cy="1212464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9E7DAD08-1520-4C22-A5C9-EB5FCAE23737}"/>
              </a:ext>
            </a:extLst>
          </p:cNvPr>
          <p:cNvSpPr/>
          <p:nvPr/>
        </p:nvSpPr>
        <p:spPr>
          <a:xfrm>
            <a:off x="4694388" y="1980836"/>
            <a:ext cx="2172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Ograniczenie błędów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E5E3238F-79A4-48E1-A1EC-7C48FF13F882}"/>
              </a:ext>
            </a:extLst>
          </p:cNvPr>
          <p:cNvSpPr/>
          <p:nvPr/>
        </p:nvSpPr>
        <p:spPr>
          <a:xfrm>
            <a:off x="8285514" y="1980835"/>
            <a:ext cx="2508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Optymalizacja czasu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04DD5213-FDE7-4D58-8D5A-2DCC286BA316}"/>
              </a:ext>
            </a:extLst>
          </p:cNvPr>
          <p:cNvSpPr/>
          <p:nvPr/>
        </p:nvSpPr>
        <p:spPr>
          <a:xfrm>
            <a:off x="4467118" y="4812246"/>
            <a:ext cx="2626714" cy="95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Usprawnienie procesu realizacji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79946882-068D-41B9-BFB9-9B053748DE16}"/>
              </a:ext>
            </a:extLst>
          </p:cNvPr>
          <p:cNvSpPr/>
          <p:nvPr/>
        </p:nvSpPr>
        <p:spPr>
          <a:xfrm>
            <a:off x="7949383" y="4812247"/>
            <a:ext cx="2844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Dostęp pacjenta do e-recept w IKP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477" y="3866646"/>
            <a:ext cx="20002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/>
      <p:bldP spid="25" grpId="0" build="allAtOnce"/>
      <p:bldP spid="26" grpId="0" build="allAtOnce"/>
      <p:bldP spid="2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13199" y="1132350"/>
            <a:ext cx="7693399" cy="538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Zredukowanie problemu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nieczytelności recept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, który w chwili obecnej oznacza często ponowny kontakt pacjenta z lekarzem, który wystawił nieczytelną receptę.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Zwiększone bezpieczeństwo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- ograniczona do minimum możliwość wydania nieprawidłowego (innego niż przepisanego) leku.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Pełna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czytelność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wiarygodność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e-recepty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Uproszczenie procesu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realizacji recepty - po odczytaniu kodu e-Recepty (pakietu e-recept) Farmaceuta pobiera z Systemu P1 e-receptę do systemu aptecznego w celu jej realizacji.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Łatwiejsze przechowywanie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- Farmaceuci nie będą musieli przechowywać e-recept wraz z dokumentami realizacji w archiwum. Dane będą przechowywane cyfrowo.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35869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2FE7DAF-CBBE-4141-8C17-C948E5674E92}"/>
              </a:ext>
            </a:extLst>
          </p:cNvPr>
          <p:cNvSpPr/>
          <p:nvPr/>
        </p:nvSpPr>
        <p:spPr>
          <a:xfrm>
            <a:off x="1" y="0"/>
            <a:ext cx="3162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73A2DCF7-0732-4EB6-B0BC-56C00218EA2B}"/>
              </a:ext>
            </a:extLst>
          </p:cNvPr>
          <p:cNvSpPr txBox="1">
            <a:spLocks/>
          </p:cNvSpPr>
          <p:nvPr/>
        </p:nvSpPr>
        <p:spPr>
          <a:xfrm>
            <a:off x="127852" y="1132350"/>
            <a:ext cx="3035072" cy="165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Dla </a:t>
            </a:r>
          </a:p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Farmaceutów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0B21BF8-D6B2-4149-89F1-CE163258D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0" y="2731771"/>
            <a:ext cx="3578908" cy="47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13199" y="1132350"/>
            <a:ext cx="7693399" cy="426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Czy recepta</a:t>
            </a:r>
            <a:r>
              <a:rPr kumimoji="0" lang="pl-PL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papierowa znika całkowicie?</a:t>
            </a:r>
          </a:p>
          <a:p>
            <a:pPr marL="800100" lvl="1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Weterynaryjna, transgraniczna, pro </a:t>
            </a:r>
            <a:r>
              <a:rPr lang="pl-PL" sz="2000" dirty="0" err="1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auctore</a:t>
            </a: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pl-PL" sz="2000" dirty="0" err="1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familiae</a:t>
            </a:r>
            <a:endParaRPr lang="pl-PL" sz="2000" dirty="0">
              <a:solidFill>
                <a:prstClr val="white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Problemy techniczne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Czy można zrealizować e-receptę po terminie ważności?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Czy można dokonać korekty e-recepty?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Wydawanie odpowiedników leków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Jak</a:t>
            </a:r>
            <a:r>
              <a:rPr kumimoji="0" lang="pl-PL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realizować papierowe recepty po 31.12.2018?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baseline="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Rozliczanie</a:t>
            </a: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z NFZ – refundacja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Jak zrealizować e-receptę w przypadku braku dostępu do P1?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Backup recept </a:t>
            </a:r>
            <a:r>
              <a:rPr lang="pl-PL" sz="2000">
                <a:solidFill>
                  <a:prstClr val="white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 systemie p1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35869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2FE7DAF-CBBE-4141-8C17-C948E5674E92}"/>
              </a:ext>
            </a:extLst>
          </p:cNvPr>
          <p:cNvSpPr/>
          <p:nvPr/>
        </p:nvSpPr>
        <p:spPr>
          <a:xfrm>
            <a:off x="1" y="0"/>
            <a:ext cx="3162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73A2DCF7-0732-4EB6-B0BC-56C00218EA2B}"/>
              </a:ext>
            </a:extLst>
          </p:cNvPr>
          <p:cNvSpPr txBox="1">
            <a:spLocks/>
          </p:cNvSpPr>
          <p:nvPr/>
        </p:nvSpPr>
        <p:spPr>
          <a:xfrm>
            <a:off x="127852" y="1132350"/>
            <a:ext cx="3035072" cy="165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6E9A"/>
                </a:solidFill>
                <a:effectLst/>
                <a:uLnTx/>
                <a:uFillTx/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Najczęstsze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Pytania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0B21BF8-D6B2-4149-89F1-CE163258D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0" y="2731771"/>
            <a:ext cx="3578908" cy="47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70411" y="2767280"/>
            <a:ext cx="8051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Terminy obowiązywania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D398BC6-D3B5-4A50-B3D6-5ECBB734D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19">
            <a:off x="10159493" y="-651488"/>
            <a:ext cx="4176937" cy="34839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FBA8CAF-8F9A-4487-A958-AF28E0BBC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970" y="-123818"/>
            <a:ext cx="3644773" cy="27431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0224086-7D21-4792-9831-93AC0391E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217">
            <a:off x="8937108" y="4635396"/>
            <a:ext cx="3832898" cy="3391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327F260-B4FA-47F1-BD24-E45603C63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988">
            <a:off x="-590506" y="4230079"/>
            <a:ext cx="1921366" cy="294605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4BD3B4E0-5828-4C91-BB9D-085F1334F477}"/>
              </a:ext>
            </a:extLst>
          </p:cNvPr>
          <p:cNvGrpSpPr/>
          <p:nvPr/>
        </p:nvGrpSpPr>
        <p:grpSpPr>
          <a:xfrm rot="16473705">
            <a:off x="309861" y="3592310"/>
            <a:ext cx="668067" cy="396069"/>
            <a:chOff x="3233738" y="3373438"/>
            <a:chExt cx="444501" cy="263526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7ABEEF0A-F4D8-481A-A1E3-01C3BB01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xmlns="" id="{59F49129-67BC-421D-9A92-0D4C3E9E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xmlns="" id="{1DEA5741-EE6C-4DF2-86DA-31112989C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xmlns="" id="{87AD5C2B-0F53-4964-ADB4-37FE491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xmlns="" id="{8556DAC9-6E05-4778-84D6-B29589BF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5E5FD6D0-907E-458E-8C9E-87529DA579BB}"/>
              </a:ext>
            </a:extLst>
          </p:cNvPr>
          <p:cNvGrpSpPr/>
          <p:nvPr/>
        </p:nvGrpSpPr>
        <p:grpSpPr>
          <a:xfrm>
            <a:off x="479704" y="-108441"/>
            <a:ext cx="326876" cy="369823"/>
            <a:chOff x="3360738" y="2347913"/>
            <a:chExt cx="217488" cy="246063"/>
          </a:xfrm>
        </p:grpSpPr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086AE2BF-F875-48BB-97F9-FE494FFA0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389188"/>
              <a:ext cx="214313" cy="204788"/>
            </a:xfrm>
            <a:custGeom>
              <a:avLst/>
              <a:gdLst>
                <a:gd name="T0" fmla="*/ 33 w 66"/>
                <a:gd name="T1" fmla="*/ 0 h 63"/>
                <a:gd name="T2" fmla="*/ 1 w 66"/>
                <a:gd name="T3" fmla="*/ 28 h 63"/>
                <a:gd name="T4" fmla="*/ 1 w 66"/>
                <a:gd name="T5" fmla="*/ 29 h 63"/>
                <a:gd name="T6" fmla="*/ 1 w 66"/>
                <a:gd name="T7" fmla="*/ 29 h 63"/>
                <a:gd name="T8" fmla="*/ 29 w 66"/>
                <a:gd name="T9" fmla="*/ 63 h 63"/>
                <a:gd name="T10" fmla="*/ 33 w 66"/>
                <a:gd name="T11" fmla="*/ 63 h 63"/>
                <a:gd name="T12" fmla="*/ 64 w 66"/>
                <a:gd name="T13" fmla="*/ 35 h 63"/>
                <a:gd name="T14" fmla="*/ 36 w 66"/>
                <a:gd name="T15" fmla="*/ 0 h 63"/>
                <a:gd name="T16" fmla="*/ 33 w 66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33" y="0"/>
                  </a:moveTo>
                  <a:cubicBezTo>
                    <a:pt x="17" y="0"/>
                    <a:pt x="3" y="12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46"/>
                    <a:pt x="12" y="61"/>
                    <a:pt x="29" y="63"/>
                  </a:cubicBezTo>
                  <a:cubicBezTo>
                    <a:pt x="30" y="63"/>
                    <a:pt x="31" y="63"/>
                    <a:pt x="33" y="63"/>
                  </a:cubicBezTo>
                  <a:cubicBezTo>
                    <a:pt x="49" y="63"/>
                    <a:pt x="62" y="51"/>
                    <a:pt x="64" y="35"/>
                  </a:cubicBezTo>
                  <a:cubicBezTo>
                    <a:pt x="66" y="18"/>
                    <a:pt x="54" y="2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524C1A12-5843-4851-924D-C5E62639C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2347913"/>
              <a:ext cx="217488" cy="217488"/>
            </a:xfrm>
            <a:custGeom>
              <a:avLst/>
              <a:gdLst>
                <a:gd name="T0" fmla="*/ 38 w 67"/>
                <a:gd name="T1" fmla="*/ 2 h 67"/>
                <a:gd name="T2" fmla="*/ 65 w 67"/>
                <a:gd name="T3" fmla="*/ 37 h 67"/>
                <a:gd name="T4" fmla="*/ 30 w 67"/>
                <a:gd name="T5" fmla="*/ 65 h 67"/>
                <a:gd name="T6" fmla="*/ 2 w 67"/>
                <a:gd name="T7" fmla="*/ 30 h 67"/>
                <a:gd name="T8" fmla="*/ 38 w 67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38" y="2"/>
                  </a:moveTo>
                  <a:cubicBezTo>
                    <a:pt x="55" y="4"/>
                    <a:pt x="67" y="19"/>
                    <a:pt x="65" y="37"/>
                  </a:cubicBezTo>
                  <a:cubicBezTo>
                    <a:pt x="63" y="54"/>
                    <a:pt x="48" y="67"/>
                    <a:pt x="30" y="65"/>
                  </a:cubicBezTo>
                  <a:cubicBezTo>
                    <a:pt x="13" y="63"/>
                    <a:pt x="0" y="47"/>
                    <a:pt x="2" y="30"/>
                  </a:cubicBezTo>
                  <a:cubicBezTo>
                    <a:pt x="4" y="12"/>
                    <a:pt x="20" y="0"/>
                    <a:pt x="38" y="2"/>
                  </a:cubicBezTo>
                  <a:close/>
                </a:path>
              </a:pathLst>
            </a:custGeom>
            <a:solidFill>
              <a:srgbClr val="F6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C9942E9A-715C-4EB2-AE24-27F7FEC9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2441576"/>
              <a:ext cx="207963" cy="28575"/>
            </a:xfrm>
            <a:custGeom>
              <a:avLst/>
              <a:gdLst>
                <a:gd name="T0" fmla="*/ 129 w 131"/>
                <a:gd name="T1" fmla="*/ 18 h 18"/>
                <a:gd name="T2" fmla="*/ 131 w 131"/>
                <a:gd name="T3" fmla="*/ 14 h 18"/>
                <a:gd name="T4" fmla="*/ 2 w 131"/>
                <a:gd name="T5" fmla="*/ 0 h 18"/>
                <a:gd name="T6" fmla="*/ 0 w 131"/>
                <a:gd name="T7" fmla="*/ 4 h 18"/>
                <a:gd name="T8" fmla="*/ 129 w 1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">
                  <a:moveTo>
                    <a:pt x="129" y="18"/>
                  </a:moveTo>
                  <a:lnTo>
                    <a:pt x="131" y="1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BC545B38-D3F6-4AB2-8B8E-169AF7B0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360613"/>
              <a:ext cx="68263" cy="71438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0 h 22"/>
                <a:gd name="T4" fmla="*/ 0 w 2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1" y="14"/>
                    <a:pt x="8" y="4"/>
                    <a:pt x="21" y="0"/>
                  </a:cubicBezTo>
                  <a:cubicBezTo>
                    <a:pt x="16" y="3"/>
                    <a:pt x="5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D717CF43-0599-4F82-9B0E-9C512007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2484438"/>
              <a:ext cx="79375" cy="65088"/>
            </a:xfrm>
            <a:custGeom>
              <a:avLst/>
              <a:gdLst>
                <a:gd name="T0" fmla="*/ 24 w 24"/>
                <a:gd name="T1" fmla="*/ 0 h 20"/>
                <a:gd name="T2" fmla="*/ 0 w 24"/>
                <a:gd name="T3" fmla="*/ 20 h 20"/>
                <a:gd name="T4" fmla="*/ 24 w 2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2" y="8"/>
                    <a:pt x="14" y="18"/>
                    <a:pt x="0" y="20"/>
                  </a:cubicBezTo>
                  <a:cubicBezTo>
                    <a:pt x="9" y="16"/>
                    <a:pt x="18" y="1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EFC465B0-19BD-4D36-A218-260596CCC8BB}"/>
              </a:ext>
            </a:extLst>
          </p:cNvPr>
          <p:cNvGrpSpPr/>
          <p:nvPr/>
        </p:nvGrpSpPr>
        <p:grpSpPr>
          <a:xfrm rot="515969">
            <a:off x="9615407" y="115488"/>
            <a:ext cx="668067" cy="396069"/>
            <a:chOff x="3233738" y="3373438"/>
            <a:chExt cx="444501" cy="263526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xmlns="" id="{81FBE85B-038A-470F-A356-771F8734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xmlns="" id="{192DDA4F-4605-46A7-A274-D8E9F658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xmlns="" id="{A69BD973-B81F-48DB-9297-697E2B419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xmlns="" id="{320880EC-7260-4EFE-8B14-DE6AA102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xmlns="" id="{DFA7C200-EF46-41BD-AE92-756EF09C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946EA752-5524-481C-9BBE-79B725722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9723" y="3206868"/>
            <a:ext cx="4336852" cy="2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77670"/>
              </p:ext>
            </p:extLst>
          </p:nvPr>
        </p:nvGraphicFramePr>
        <p:xfrm>
          <a:off x="2031999" y="2007618"/>
          <a:ext cx="8128000" cy="368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7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Obowiązek zgłoszenia przez usługodawców (apteki i punkty apteczne) do CSIOZ gotowości podłączenia swoich systemów do Platformy P1</a:t>
                      </a:r>
                      <a:endParaRPr lang="pl-PL" sz="1800" b="0" dirty="0">
                        <a:solidFill>
                          <a:schemeClr val="bg1"/>
                        </a:solidFill>
                        <a:latin typeface="Oswald" panose="02000303000000000000" pitchFamily="2" charset="-18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do 31 grudnia 2018 r.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Oswald" panose="02000303000000000000" pitchFamily="2" charset="-18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3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Wysyłanie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 elektronicznego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 DRR dla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 recept papierowych </a:t>
                      </a:r>
                      <a:endParaRPr lang="pl-PL" sz="1800" b="0" dirty="0">
                        <a:solidFill>
                          <a:schemeClr val="bg1"/>
                        </a:solidFill>
                        <a:latin typeface="Oswald" panose="02000303000000000000" pitchFamily="2" charset="-18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od 1 stycznia 2019 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3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Obowiązek</a:t>
                      </a:r>
                      <a:r>
                        <a:rPr lang="pl-PL" sz="1800" b="0" baseline="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wystawiania e-recept </a:t>
                      </a:r>
                      <a:endParaRPr lang="pl-PL" sz="1800" b="0" dirty="0">
                        <a:solidFill>
                          <a:schemeClr val="bg1"/>
                        </a:solidFill>
                        <a:latin typeface="Oswald" panose="02000303000000000000" pitchFamily="2" charset="-18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od</a:t>
                      </a:r>
                      <a:r>
                        <a:rPr lang="pl-PL" sz="1800" baseline="0" dirty="0">
                          <a:solidFill>
                            <a:schemeClr val="bg1"/>
                          </a:solidFill>
                          <a:latin typeface="Oswald" panose="02000303000000000000" pitchFamily="2" charset="-18"/>
                        </a:rPr>
                        <a:t> 1 stycznia 2020 r. </a:t>
                      </a:r>
                      <a:endParaRPr lang="pl-PL" sz="1800" dirty="0">
                        <a:solidFill>
                          <a:schemeClr val="bg1"/>
                        </a:solidFill>
                        <a:latin typeface="Oswald" panose="02000303000000000000" pitchFamily="2" charset="-1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147607" y="516810"/>
            <a:ext cx="989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Terminy </a:t>
            </a:r>
            <a:endParaRPr lang="en-US" sz="32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2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580115" y="3151305"/>
            <a:ext cx="455580" cy="121147"/>
            <a:chOff x="2957577" y="2002327"/>
            <a:chExt cx="455580" cy="121147"/>
          </a:xfrm>
        </p:grpSpPr>
        <p:sp>
          <p:nvSpPr>
            <p:cNvPr id="3" name="Łącznik prosty 17"/>
            <p:cNvSpPr/>
            <p:nvPr/>
          </p:nvSpPr>
          <p:spPr>
            <a:xfrm>
              <a:off x="2957577" y="2002327"/>
              <a:ext cx="455580" cy="1211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27790" y="0"/>
                  </a:lnTo>
                  <a:lnTo>
                    <a:pt x="227790" y="121147"/>
                  </a:lnTo>
                  <a:lnTo>
                    <a:pt x="455580" y="12114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Łącznik prosty 18"/>
            <p:cNvSpPr/>
            <p:nvPr/>
          </p:nvSpPr>
          <p:spPr>
            <a:xfrm>
              <a:off x="3173583" y="2051116"/>
              <a:ext cx="23570" cy="2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1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8731394" y="2247765"/>
            <a:ext cx="407173" cy="91440"/>
            <a:chOff x="5329358" y="1051029"/>
            <a:chExt cx="407173" cy="91440"/>
          </a:xfrm>
        </p:grpSpPr>
        <p:sp>
          <p:nvSpPr>
            <p:cNvPr id="6" name="Łącznik prosty 23"/>
            <p:cNvSpPr/>
            <p:nvPr/>
          </p:nvSpPr>
          <p:spPr>
            <a:xfrm>
              <a:off x="5329358" y="1051029"/>
              <a:ext cx="40717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3713"/>
                  </a:moveTo>
                  <a:lnTo>
                    <a:pt x="203586" y="53713"/>
                  </a:lnTo>
                  <a:lnTo>
                    <a:pt x="203586" y="45720"/>
                  </a:lnTo>
                  <a:lnTo>
                    <a:pt x="407173" y="45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Łącznik prosty 24"/>
            <p:cNvSpPr/>
            <p:nvPr/>
          </p:nvSpPr>
          <p:spPr>
            <a:xfrm>
              <a:off x="5522763" y="1086568"/>
              <a:ext cx="20362" cy="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8982123" y="758534"/>
            <a:ext cx="389480" cy="91440"/>
            <a:chOff x="5345299" y="253504"/>
            <a:chExt cx="389480" cy="91440"/>
          </a:xfrm>
        </p:grpSpPr>
        <p:sp>
          <p:nvSpPr>
            <p:cNvPr id="9" name="Łącznik prosty 27"/>
            <p:cNvSpPr/>
            <p:nvPr/>
          </p:nvSpPr>
          <p:spPr>
            <a:xfrm>
              <a:off x="5345299" y="253504"/>
              <a:ext cx="38948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194740" y="45720"/>
                  </a:lnTo>
                  <a:lnTo>
                    <a:pt x="194740" y="81966"/>
                  </a:lnTo>
                  <a:lnTo>
                    <a:pt x="389480" y="8196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Łącznik prosty 28"/>
            <p:cNvSpPr/>
            <p:nvPr/>
          </p:nvSpPr>
          <p:spPr>
            <a:xfrm>
              <a:off x="5530260" y="289445"/>
              <a:ext cx="19558" cy="1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sp>
        <p:nvSpPr>
          <p:cNvPr id="24" name="Prostokąt 23"/>
          <p:cNvSpPr/>
          <p:nvPr/>
        </p:nvSpPr>
        <p:spPr>
          <a:xfrm>
            <a:off x="5346970" y="1869447"/>
            <a:ext cx="6096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Koncepcja funkcjonowania e-Recepty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Podsumowanie pilotażu e-Recepty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Terminy obowiązywania e-Recepty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Generowanie wniosku do P1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26527907-7BC9-4BAA-BFE6-6E2A359844D0}"/>
              </a:ext>
            </a:extLst>
          </p:cNvPr>
          <p:cNvSpPr/>
          <p:nvPr/>
        </p:nvSpPr>
        <p:spPr>
          <a:xfrm>
            <a:off x="749030" y="0"/>
            <a:ext cx="3934807" cy="689559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87342" y="1846452"/>
            <a:ext cx="277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Agenda</a:t>
            </a:r>
            <a:r>
              <a:rPr lang="pl-PL" sz="28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32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46781" y="2767280"/>
            <a:ext cx="8098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Wygenerowanie certyfikatu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apteki do P1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DA8E142-CE07-478C-B1C4-0ED9572D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19">
            <a:off x="10159493" y="-651488"/>
            <a:ext cx="4176937" cy="34839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AB13249-0325-4B97-AF4C-3EB571D67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970" y="-123818"/>
            <a:ext cx="3644773" cy="27431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E11FEA4-C0A6-4C1E-B3AE-0142F601D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217">
            <a:off x="8937108" y="4635396"/>
            <a:ext cx="3832898" cy="33918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A8B13E8-9265-4668-B9CB-0D0FDCA6A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988">
            <a:off x="-590506" y="4230079"/>
            <a:ext cx="1921366" cy="2946054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A669594D-61C3-49F0-9163-58AC214869BE}"/>
              </a:ext>
            </a:extLst>
          </p:cNvPr>
          <p:cNvGrpSpPr/>
          <p:nvPr/>
        </p:nvGrpSpPr>
        <p:grpSpPr>
          <a:xfrm rot="16473705">
            <a:off x="309861" y="3592310"/>
            <a:ext cx="668067" cy="396069"/>
            <a:chOff x="3233738" y="3373438"/>
            <a:chExt cx="444501" cy="263526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xmlns="" id="{8A8EC701-0296-48ED-9223-181942C86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xmlns="" id="{F0440827-2BD0-4533-BC87-57CAEA69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xmlns="" id="{70869706-C3DD-4E4A-9C34-4E4896058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xmlns="" id="{547B5C63-3884-415E-8C85-75D4FC038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xmlns="" id="{FFBE1113-7432-4128-9BDA-D847443D4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7037FF86-E16E-4B82-AEF0-11A7FDF21D4B}"/>
              </a:ext>
            </a:extLst>
          </p:cNvPr>
          <p:cNvGrpSpPr/>
          <p:nvPr/>
        </p:nvGrpSpPr>
        <p:grpSpPr>
          <a:xfrm>
            <a:off x="479704" y="-108441"/>
            <a:ext cx="326876" cy="369823"/>
            <a:chOff x="3360738" y="2347913"/>
            <a:chExt cx="217488" cy="246063"/>
          </a:xfrm>
        </p:grpSpPr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xmlns="" id="{C2E4D00B-9DD8-47D6-B323-B99297CE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389188"/>
              <a:ext cx="214313" cy="204788"/>
            </a:xfrm>
            <a:custGeom>
              <a:avLst/>
              <a:gdLst>
                <a:gd name="T0" fmla="*/ 33 w 66"/>
                <a:gd name="T1" fmla="*/ 0 h 63"/>
                <a:gd name="T2" fmla="*/ 1 w 66"/>
                <a:gd name="T3" fmla="*/ 28 h 63"/>
                <a:gd name="T4" fmla="*/ 1 w 66"/>
                <a:gd name="T5" fmla="*/ 29 h 63"/>
                <a:gd name="T6" fmla="*/ 1 w 66"/>
                <a:gd name="T7" fmla="*/ 29 h 63"/>
                <a:gd name="T8" fmla="*/ 29 w 66"/>
                <a:gd name="T9" fmla="*/ 63 h 63"/>
                <a:gd name="T10" fmla="*/ 33 w 66"/>
                <a:gd name="T11" fmla="*/ 63 h 63"/>
                <a:gd name="T12" fmla="*/ 64 w 66"/>
                <a:gd name="T13" fmla="*/ 35 h 63"/>
                <a:gd name="T14" fmla="*/ 36 w 66"/>
                <a:gd name="T15" fmla="*/ 0 h 63"/>
                <a:gd name="T16" fmla="*/ 33 w 66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33" y="0"/>
                  </a:moveTo>
                  <a:cubicBezTo>
                    <a:pt x="17" y="0"/>
                    <a:pt x="3" y="12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46"/>
                    <a:pt x="12" y="61"/>
                    <a:pt x="29" y="63"/>
                  </a:cubicBezTo>
                  <a:cubicBezTo>
                    <a:pt x="30" y="63"/>
                    <a:pt x="31" y="63"/>
                    <a:pt x="33" y="63"/>
                  </a:cubicBezTo>
                  <a:cubicBezTo>
                    <a:pt x="49" y="63"/>
                    <a:pt x="62" y="51"/>
                    <a:pt x="64" y="35"/>
                  </a:cubicBezTo>
                  <a:cubicBezTo>
                    <a:pt x="66" y="18"/>
                    <a:pt x="54" y="2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xmlns="" id="{13E43078-F313-4C7F-89A0-7D28DC86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2347913"/>
              <a:ext cx="217488" cy="217488"/>
            </a:xfrm>
            <a:custGeom>
              <a:avLst/>
              <a:gdLst>
                <a:gd name="T0" fmla="*/ 38 w 67"/>
                <a:gd name="T1" fmla="*/ 2 h 67"/>
                <a:gd name="T2" fmla="*/ 65 w 67"/>
                <a:gd name="T3" fmla="*/ 37 h 67"/>
                <a:gd name="T4" fmla="*/ 30 w 67"/>
                <a:gd name="T5" fmla="*/ 65 h 67"/>
                <a:gd name="T6" fmla="*/ 2 w 67"/>
                <a:gd name="T7" fmla="*/ 30 h 67"/>
                <a:gd name="T8" fmla="*/ 38 w 67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38" y="2"/>
                  </a:moveTo>
                  <a:cubicBezTo>
                    <a:pt x="55" y="4"/>
                    <a:pt x="67" y="19"/>
                    <a:pt x="65" y="37"/>
                  </a:cubicBezTo>
                  <a:cubicBezTo>
                    <a:pt x="63" y="54"/>
                    <a:pt x="48" y="67"/>
                    <a:pt x="30" y="65"/>
                  </a:cubicBezTo>
                  <a:cubicBezTo>
                    <a:pt x="13" y="63"/>
                    <a:pt x="0" y="47"/>
                    <a:pt x="2" y="30"/>
                  </a:cubicBezTo>
                  <a:cubicBezTo>
                    <a:pt x="4" y="12"/>
                    <a:pt x="20" y="0"/>
                    <a:pt x="38" y="2"/>
                  </a:cubicBezTo>
                  <a:close/>
                </a:path>
              </a:pathLst>
            </a:custGeom>
            <a:solidFill>
              <a:srgbClr val="F6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xmlns="" id="{8001C8A3-562A-4CB4-A57F-2C8A10B98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2441576"/>
              <a:ext cx="207963" cy="28575"/>
            </a:xfrm>
            <a:custGeom>
              <a:avLst/>
              <a:gdLst>
                <a:gd name="T0" fmla="*/ 129 w 131"/>
                <a:gd name="T1" fmla="*/ 18 h 18"/>
                <a:gd name="T2" fmla="*/ 131 w 131"/>
                <a:gd name="T3" fmla="*/ 14 h 18"/>
                <a:gd name="T4" fmla="*/ 2 w 131"/>
                <a:gd name="T5" fmla="*/ 0 h 18"/>
                <a:gd name="T6" fmla="*/ 0 w 131"/>
                <a:gd name="T7" fmla="*/ 4 h 18"/>
                <a:gd name="T8" fmla="*/ 129 w 1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">
                  <a:moveTo>
                    <a:pt x="129" y="18"/>
                  </a:moveTo>
                  <a:lnTo>
                    <a:pt x="131" y="1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68">
              <a:extLst>
                <a:ext uri="{FF2B5EF4-FFF2-40B4-BE49-F238E27FC236}">
                  <a16:creationId xmlns:a16="http://schemas.microsoft.com/office/drawing/2014/main" xmlns="" id="{48A156E7-1015-43F6-8FA6-8F8F2C0A8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360613"/>
              <a:ext cx="68263" cy="71438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0 h 22"/>
                <a:gd name="T4" fmla="*/ 0 w 2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1" y="14"/>
                    <a:pt x="8" y="4"/>
                    <a:pt x="21" y="0"/>
                  </a:cubicBezTo>
                  <a:cubicBezTo>
                    <a:pt x="16" y="3"/>
                    <a:pt x="5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69">
              <a:extLst>
                <a:ext uri="{FF2B5EF4-FFF2-40B4-BE49-F238E27FC236}">
                  <a16:creationId xmlns:a16="http://schemas.microsoft.com/office/drawing/2014/main" xmlns="" id="{AA62F496-F0AD-47E5-A432-B9250C00C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2484438"/>
              <a:ext cx="79375" cy="65088"/>
            </a:xfrm>
            <a:custGeom>
              <a:avLst/>
              <a:gdLst>
                <a:gd name="T0" fmla="*/ 24 w 24"/>
                <a:gd name="T1" fmla="*/ 0 h 20"/>
                <a:gd name="T2" fmla="*/ 0 w 24"/>
                <a:gd name="T3" fmla="*/ 20 h 20"/>
                <a:gd name="T4" fmla="*/ 24 w 2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2" y="8"/>
                    <a:pt x="14" y="18"/>
                    <a:pt x="0" y="20"/>
                  </a:cubicBezTo>
                  <a:cubicBezTo>
                    <a:pt x="9" y="16"/>
                    <a:pt x="18" y="1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9C0D1811-0C16-42DF-A372-7DB1CB86D08A}"/>
              </a:ext>
            </a:extLst>
          </p:cNvPr>
          <p:cNvGrpSpPr/>
          <p:nvPr/>
        </p:nvGrpSpPr>
        <p:grpSpPr>
          <a:xfrm rot="515969">
            <a:off x="9615407" y="115488"/>
            <a:ext cx="668067" cy="396069"/>
            <a:chOff x="3233738" y="3373438"/>
            <a:chExt cx="444501" cy="263526"/>
          </a:xfrm>
        </p:grpSpPr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xmlns="" id="{7B07A945-6933-4A10-B74A-1CD268154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xmlns="" id="{84357A31-0A5C-4E4D-82F5-19CDB4D8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xmlns="" id="{8B0672B0-D7F8-494D-84F0-208DEAB8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xmlns="" id="{160C4CD4-8338-412D-8CA1-51E88AA1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xmlns="" id="{A5A05725-25C0-4B8A-B652-C121848A3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AFBB7761-BAD1-4EF2-BDED-64342BD1F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9723" y="3206868"/>
            <a:ext cx="4336852" cy="2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7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0" y="38867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6EE3740-70E2-4138-B769-0789B77C044F}"/>
              </a:ext>
            </a:extLst>
          </p:cNvPr>
          <p:cNvSpPr/>
          <p:nvPr/>
        </p:nvSpPr>
        <p:spPr>
          <a:xfrm>
            <a:off x="0" y="0"/>
            <a:ext cx="3162923" cy="6858000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DBAE2EC-E4AE-4FA8-9E40-0CBAB6E4164B}"/>
              </a:ext>
            </a:extLst>
          </p:cNvPr>
          <p:cNvSpPr txBox="1">
            <a:spLocks/>
          </p:cNvSpPr>
          <p:nvPr/>
        </p:nvSpPr>
        <p:spPr>
          <a:xfrm>
            <a:off x="127852" y="1828801"/>
            <a:ext cx="3035071" cy="32782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Wygenerowanie certyfikatu dla aptek do P1</a:t>
            </a:r>
            <a:endParaRPr lang="en-US" sz="24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91176AD-D258-4670-A7B0-1940D913B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9" y="4594325"/>
            <a:ext cx="1213200" cy="12132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C859B5A-43E3-4D32-9C22-1C9876CF8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9" y="2779388"/>
            <a:ext cx="1213200" cy="12132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D9908E2-B7F7-4BD1-B957-B09CFAF86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9" y="960029"/>
            <a:ext cx="1213200" cy="12132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46B43862-6FA6-4DA5-B36E-CEA97576C85B}"/>
              </a:ext>
            </a:extLst>
          </p:cNvPr>
          <p:cNvSpPr/>
          <p:nvPr/>
        </p:nvSpPr>
        <p:spPr>
          <a:xfrm>
            <a:off x="6096000" y="1092257"/>
            <a:ext cx="5052921" cy="89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Weryfikacja danych w Rejestrze Aptek</a:t>
            </a:r>
            <a:b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oraz w Centralnym </a:t>
            </a:r>
            <a:r>
              <a:rPr lang="pl-PL" sz="240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Rejestrze Farmaceutów</a:t>
            </a:r>
            <a:endParaRPr lang="pl-PL" sz="2400" dirty="0"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4909250C-5348-428A-9602-C0D21BDE07E0}"/>
              </a:ext>
            </a:extLst>
          </p:cNvPr>
          <p:cNvSpPr/>
          <p:nvPr/>
        </p:nvSpPr>
        <p:spPr>
          <a:xfrm>
            <a:off x="6096000" y="2940586"/>
            <a:ext cx="6096000" cy="4809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Założenie Profilu Zaufanego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75A3AD4D-4355-4BAD-B3E9-4571A7213AD6}"/>
              </a:ext>
            </a:extLst>
          </p:cNvPr>
          <p:cNvSpPr/>
          <p:nvPr/>
        </p:nvSpPr>
        <p:spPr>
          <a:xfrm>
            <a:off x="6096000" y="4749968"/>
            <a:ext cx="4858367" cy="90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Złożenie wniosku o wygenerowanie certyfikatu dla apteki – sow.ezdrowie.gov.pl</a:t>
            </a:r>
          </a:p>
        </p:txBody>
      </p:sp>
    </p:spTree>
    <p:extLst>
      <p:ext uri="{BB962C8B-B14F-4D97-AF65-F5344CB8AC3E}">
        <p14:creationId xmlns:p14="http://schemas.microsoft.com/office/powerpoint/2010/main" val="23017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0" y="38867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6EE3740-70E2-4138-B769-0789B77C044F}"/>
              </a:ext>
            </a:extLst>
          </p:cNvPr>
          <p:cNvSpPr/>
          <p:nvPr/>
        </p:nvSpPr>
        <p:spPr>
          <a:xfrm>
            <a:off x="0" y="0"/>
            <a:ext cx="3162923" cy="6858000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DBAE2EC-E4AE-4FA8-9E40-0CBAB6E4164B}"/>
              </a:ext>
            </a:extLst>
          </p:cNvPr>
          <p:cNvSpPr txBox="1">
            <a:spLocks/>
          </p:cNvSpPr>
          <p:nvPr/>
        </p:nvSpPr>
        <p:spPr>
          <a:xfrm>
            <a:off x="127852" y="1828801"/>
            <a:ext cx="3035071" cy="32782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Wygenerowanie certyfikatu dla aptek do P1</a:t>
            </a:r>
            <a:endParaRPr lang="en-US" sz="24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D9908E2-B7F7-4BD1-B957-B09CFAF86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9" y="960029"/>
            <a:ext cx="1213200" cy="12132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46B43862-6FA6-4DA5-B36E-CEA97576C85B}"/>
              </a:ext>
            </a:extLst>
          </p:cNvPr>
          <p:cNvSpPr/>
          <p:nvPr/>
        </p:nvSpPr>
        <p:spPr>
          <a:xfrm>
            <a:off x="6096000" y="1092257"/>
            <a:ext cx="5052921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Weryfikacja danych w Rejestrze Aptek – NPWZ Kierownika Apteki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94" y="2657324"/>
            <a:ext cx="7026021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0" y="38867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6EE3740-70E2-4138-B769-0789B77C044F}"/>
              </a:ext>
            </a:extLst>
          </p:cNvPr>
          <p:cNvSpPr/>
          <p:nvPr/>
        </p:nvSpPr>
        <p:spPr>
          <a:xfrm>
            <a:off x="0" y="0"/>
            <a:ext cx="3162923" cy="6858000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4DBAE2EC-E4AE-4FA8-9E40-0CBAB6E4164B}"/>
              </a:ext>
            </a:extLst>
          </p:cNvPr>
          <p:cNvSpPr txBox="1">
            <a:spLocks/>
          </p:cNvSpPr>
          <p:nvPr/>
        </p:nvSpPr>
        <p:spPr>
          <a:xfrm>
            <a:off x="127852" y="1828801"/>
            <a:ext cx="3035071" cy="32782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Aktualizacja danych w RA w zakresie NPWZ Kierownika Apteki</a:t>
            </a:r>
            <a:endParaRPr lang="en-US" sz="24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D9908E2-B7F7-4BD1-B957-B09CFAF86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19" y="960029"/>
            <a:ext cx="1213200" cy="12132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46B43862-6FA6-4DA5-B36E-CEA97576C85B}"/>
              </a:ext>
            </a:extLst>
          </p:cNvPr>
          <p:cNvSpPr/>
          <p:nvPr/>
        </p:nvSpPr>
        <p:spPr>
          <a:xfrm>
            <a:off x="6096000" y="1092257"/>
            <a:ext cx="5052921" cy="242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Aktualizacja danych w Rejestrze Aptek: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Wniosek złożony w WIF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Formularz z poziomu </a:t>
            </a:r>
            <a:r>
              <a:rPr lang="pl-PL" sz="2400" dirty="0" err="1"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eGate</a:t>
            </a:r>
            <a:endParaRPr lang="pl-PL" sz="2400" dirty="0"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dirty="0"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19" y="3022529"/>
            <a:ext cx="7187565" cy="33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775394" y="1724890"/>
            <a:ext cx="8332269" cy="77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AutoNum type="arabicPeriod"/>
            </a:pPr>
            <a:endParaRPr lang="pl-P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76338" y="2181416"/>
            <a:ext cx="793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0" y="38867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2" y="898266"/>
            <a:ext cx="8404823" cy="506146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85BEC9C-01CD-40E2-AC26-B1BD00102FAD}"/>
              </a:ext>
            </a:extLst>
          </p:cNvPr>
          <p:cNvSpPr/>
          <p:nvPr/>
        </p:nvSpPr>
        <p:spPr>
          <a:xfrm>
            <a:off x="0" y="0"/>
            <a:ext cx="3162923" cy="6858000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EAA301B6-419B-4FCE-A8B9-B5B4DF2A51E8}"/>
              </a:ext>
            </a:extLst>
          </p:cNvPr>
          <p:cNvSpPr txBox="1">
            <a:spLocks/>
          </p:cNvSpPr>
          <p:nvPr/>
        </p:nvSpPr>
        <p:spPr>
          <a:xfrm>
            <a:off x="127852" y="1828801"/>
            <a:ext cx="3035071" cy="32782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Wygenerowanie certyfikatu dla aptek do P1 (1) </a:t>
            </a:r>
          </a:p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– uzupełnienie danych</a:t>
            </a:r>
            <a:endParaRPr lang="en-US" sz="24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1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775394" y="1724890"/>
            <a:ext cx="8332269" cy="77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pl-P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342900" lvl="0" indent="-342900">
              <a:lnSpc>
                <a:spcPct val="114000"/>
              </a:lnSpc>
              <a:spcAft>
                <a:spcPts val="600"/>
              </a:spcAft>
              <a:buAutoNum type="arabicPeriod"/>
            </a:pPr>
            <a:endParaRPr lang="pl-P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76338" y="2181416"/>
            <a:ext cx="793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0" y="38867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532" y="1828801"/>
            <a:ext cx="8524315" cy="353194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29F0C4B6-47C1-440F-BED0-87EA2CCB909B}"/>
              </a:ext>
            </a:extLst>
          </p:cNvPr>
          <p:cNvSpPr/>
          <p:nvPr/>
        </p:nvSpPr>
        <p:spPr>
          <a:xfrm>
            <a:off x="0" y="0"/>
            <a:ext cx="3162923" cy="6858000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xmlns="" id="{D9B7C564-D3BB-44AD-93A3-D012204BFCE8}"/>
              </a:ext>
            </a:extLst>
          </p:cNvPr>
          <p:cNvSpPr txBox="1">
            <a:spLocks/>
          </p:cNvSpPr>
          <p:nvPr/>
        </p:nvSpPr>
        <p:spPr>
          <a:xfrm>
            <a:off x="127852" y="1828801"/>
            <a:ext cx="2916905" cy="3281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Wygenerowanie certyfikatu dla aptek do P1 (1) </a:t>
            </a:r>
          </a:p>
          <a:p>
            <a:pPr>
              <a:lnSpc>
                <a:spcPct val="110000"/>
              </a:lnSpc>
            </a:pPr>
            <a:r>
              <a:rPr lang="pl-PL" sz="24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– załączenie plików (generowanych przy pomocy Generator CSR)</a:t>
            </a:r>
            <a:endParaRPr lang="en-US" sz="24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7818889" y="5381470"/>
            <a:ext cx="698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49030" y="-37590"/>
            <a:ext cx="3934807" cy="689559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9" y="5757615"/>
            <a:ext cx="3667348" cy="81480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8C87D84-C0F6-4C2D-B5D8-9C27E5B25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12" y="815003"/>
            <a:ext cx="1550825" cy="73321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7AEDAA5A-3E0B-4CAE-A397-FB68EB66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339" y="3957799"/>
            <a:ext cx="1494890" cy="56345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6" y="2400807"/>
            <a:ext cx="1461378" cy="73318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758609" y="3273287"/>
            <a:ext cx="3803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Oswald"/>
              </a:rPr>
              <a:t>Dziękujemy za uwagę!</a:t>
            </a:r>
          </a:p>
          <a:p>
            <a:endParaRPr lang="pl-PL" sz="2400" b="1" dirty="0">
              <a:solidFill>
                <a:schemeClr val="bg1"/>
              </a:solidFill>
              <a:latin typeface="Oswald"/>
            </a:endParaRPr>
          </a:p>
          <a:p>
            <a:endParaRPr lang="pl-PL" sz="2400" b="1" dirty="0">
              <a:solidFill>
                <a:schemeClr val="bg1"/>
              </a:solidFill>
              <a:latin typeface="Oswald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Oswald"/>
                <a:hlinkClick r:id="rId6"/>
              </a:rPr>
              <a:t>e-recepta@csioz.gov.pl</a:t>
            </a:r>
            <a:endParaRPr lang="pl-PL" sz="2400" b="1" dirty="0">
              <a:solidFill>
                <a:schemeClr val="bg1"/>
              </a:solidFill>
              <a:latin typeface="Oswald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Oswald"/>
              </a:rPr>
              <a:t>Infolinia: 19 457 </a:t>
            </a:r>
          </a:p>
        </p:txBody>
      </p:sp>
    </p:spTree>
    <p:extLst>
      <p:ext uri="{BB962C8B-B14F-4D97-AF65-F5344CB8AC3E}">
        <p14:creationId xmlns:p14="http://schemas.microsoft.com/office/powerpoint/2010/main" val="244891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73510" y="2767280"/>
            <a:ext cx="904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Koncepcja funkcjonowania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C4F53E9-C237-4696-A17B-3346F47ED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819">
            <a:off x="10159493" y="-651488"/>
            <a:ext cx="4176937" cy="34839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10261BA-CCCA-4D1D-A400-3FC03EFCD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970" y="-123818"/>
            <a:ext cx="3644773" cy="27431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B6E58CD-99C4-46F3-ACBB-487AADE07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217">
            <a:off x="8937108" y="4635396"/>
            <a:ext cx="3832898" cy="3391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F6C28E8-5C7E-4493-BB25-88F3CF01B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988">
            <a:off x="-590506" y="4230079"/>
            <a:ext cx="1921366" cy="294605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B1AD7F43-108A-42E3-B2C8-0B47146FEC6D}"/>
              </a:ext>
            </a:extLst>
          </p:cNvPr>
          <p:cNvGrpSpPr/>
          <p:nvPr/>
        </p:nvGrpSpPr>
        <p:grpSpPr>
          <a:xfrm rot="16473705">
            <a:off x="309861" y="3592310"/>
            <a:ext cx="668067" cy="396069"/>
            <a:chOff x="3233738" y="3373438"/>
            <a:chExt cx="444501" cy="263526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DA08378D-3C91-4E3C-A43B-672025E26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xmlns="" id="{37BFA6BC-B5F1-409D-A5DE-2FBADE23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xmlns="" id="{87D0FD48-A672-4B83-B454-CF6D3257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xmlns="" id="{BF0BA1F2-3936-455F-9615-BD494AEA0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xmlns="" id="{AE0BDCBA-4CB5-4341-A087-FEDD7923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1A13C978-459B-4957-B82E-B7CCF9EAC1E4}"/>
              </a:ext>
            </a:extLst>
          </p:cNvPr>
          <p:cNvGrpSpPr/>
          <p:nvPr/>
        </p:nvGrpSpPr>
        <p:grpSpPr>
          <a:xfrm>
            <a:off x="479704" y="-108441"/>
            <a:ext cx="326876" cy="369823"/>
            <a:chOff x="3360738" y="2347913"/>
            <a:chExt cx="217488" cy="246063"/>
          </a:xfrm>
        </p:grpSpPr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xmlns="" id="{DBC95B1E-073D-42D6-889F-0F607D18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2389188"/>
              <a:ext cx="214313" cy="204788"/>
            </a:xfrm>
            <a:custGeom>
              <a:avLst/>
              <a:gdLst>
                <a:gd name="T0" fmla="*/ 33 w 66"/>
                <a:gd name="T1" fmla="*/ 0 h 63"/>
                <a:gd name="T2" fmla="*/ 1 w 66"/>
                <a:gd name="T3" fmla="*/ 28 h 63"/>
                <a:gd name="T4" fmla="*/ 1 w 66"/>
                <a:gd name="T5" fmla="*/ 29 h 63"/>
                <a:gd name="T6" fmla="*/ 1 w 66"/>
                <a:gd name="T7" fmla="*/ 29 h 63"/>
                <a:gd name="T8" fmla="*/ 29 w 66"/>
                <a:gd name="T9" fmla="*/ 63 h 63"/>
                <a:gd name="T10" fmla="*/ 33 w 66"/>
                <a:gd name="T11" fmla="*/ 63 h 63"/>
                <a:gd name="T12" fmla="*/ 64 w 66"/>
                <a:gd name="T13" fmla="*/ 35 h 63"/>
                <a:gd name="T14" fmla="*/ 36 w 66"/>
                <a:gd name="T15" fmla="*/ 0 h 63"/>
                <a:gd name="T16" fmla="*/ 33 w 66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3">
                  <a:moveTo>
                    <a:pt x="33" y="0"/>
                  </a:moveTo>
                  <a:cubicBezTo>
                    <a:pt x="17" y="0"/>
                    <a:pt x="3" y="12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46"/>
                    <a:pt x="12" y="61"/>
                    <a:pt x="29" y="63"/>
                  </a:cubicBezTo>
                  <a:cubicBezTo>
                    <a:pt x="30" y="63"/>
                    <a:pt x="31" y="63"/>
                    <a:pt x="33" y="63"/>
                  </a:cubicBezTo>
                  <a:cubicBezTo>
                    <a:pt x="49" y="63"/>
                    <a:pt x="62" y="51"/>
                    <a:pt x="64" y="35"/>
                  </a:cubicBezTo>
                  <a:cubicBezTo>
                    <a:pt x="66" y="18"/>
                    <a:pt x="54" y="2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xmlns="" id="{1EE642FC-BE4C-40F3-9586-EB57008F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738" y="2347913"/>
              <a:ext cx="217488" cy="217488"/>
            </a:xfrm>
            <a:custGeom>
              <a:avLst/>
              <a:gdLst>
                <a:gd name="T0" fmla="*/ 38 w 67"/>
                <a:gd name="T1" fmla="*/ 2 h 67"/>
                <a:gd name="T2" fmla="*/ 65 w 67"/>
                <a:gd name="T3" fmla="*/ 37 h 67"/>
                <a:gd name="T4" fmla="*/ 30 w 67"/>
                <a:gd name="T5" fmla="*/ 65 h 67"/>
                <a:gd name="T6" fmla="*/ 2 w 67"/>
                <a:gd name="T7" fmla="*/ 30 h 67"/>
                <a:gd name="T8" fmla="*/ 38 w 67"/>
                <a:gd name="T9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38" y="2"/>
                  </a:moveTo>
                  <a:cubicBezTo>
                    <a:pt x="55" y="4"/>
                    <a:pt x="67" y="19"/>
                    <a:pt x="65" y="37"/>
                  </a:cubicBezTo>
                  <a:cubicBezTo>
                    <a:pt x="63" y="54"/>
                    <a:pt x="48" y="67"/>
                    <a:pt x="30" y="65"/>
                  </a:cubicBezTo>
                  <a:cubicBezTo>
                    <a:pt x="13" y="63"/>
                    <a:pt x="0" y="47"/>
                    <a:pt x="2" y="30"/>
                  </a:cubicBezTo>
                  <a:cubicBezTo>
                    <a:pt x="4" y="12"/>
                    <a:pt x="20" y="0"/>
                    <a:pt x="38" y="2"/>
                  </a:cubicBezTo>
                  <a:close/>
                </a:path>
              </a:pathLst>
            </a:custGeom>
            <a:solidFill>
              <a:srgbClr val="F6F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xmlns="" id="{737EEDF6-98EC-4DAF-A4AC-8EA1C448A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2441576"/>
              <a:ext cx="207963" cy="28575"/>
            </a:xfrm>
            <a:custGeom>
              <a:avLst/>
              <a:gdLst>
                <a:gd name="T0" fmla="*/ 129 w 131"/>
                <a:gd name="T1" fmla="*/ 18 h 18"/>
                <a:gd name="T2" fmla="*/ 131 w 131"/>
                <a:gd name="T3" fmla="*/ 14 h 18"/>
                <a:gd name="T4" fmla="*/ 2 w 131"/>
                <a:gd name="T5" fmla="*/ 0 h 18"/>
                <a:gd name="T6" fmla="*/ 0 w 131"/>
                <a:gd name="T7" fmla="*/ 4 h 18"/>
                <a:gd name="T8" fmla="*/ 129 w 1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">
                  <a:moveTo>
                    <a:pt x="129" y="18"/>
                  </a:moveTo>
                  <a:lnTo>
                    <a:pt x="131" y="1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xmlns="" id="{64220CF3-7748-42E6-83D7-CF248E24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360613"/>
              <a:ext cx="68263" cy="71438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0 h 22"/>
                <a:gd name="T4" fmla="*/ 0 w 21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1" y="14"/>
                    <a:pt x="8" y="4"/>
                    <a:pt x="21" y="0"/>
                  </a:cubicBezTo>
                  <a:cubicBezTo>
                    <a:pt x="16" y="3"/>
                    <a:pt x="5" y="9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xmlns="" id="{25BC7BFF-A116-4DD1-9001-977413813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2484438"/>
              <a:ext cx="79375" cy="65088"/>
            </a:xfrm>
            <a:custGeom>
              <a:avLst/>
              <a:gdLst>
                <a:gd name="T0" fmla="*/ 24 w 24"/>
                <a:gd name="T1" fmla="*/ 0 h 20"/>
                <a:gd name="T2" fmla="*/ 0 w 24"/>
                <a:gd name="T3" fmla="*/ 20 h 20"/>
                <a:gd name="T4" fmla="*/ 24 w 24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0">
                  <a:moveTo>
                    <a:pt x="24" y="0"/>
                  </a:moveTo>
                  <a:cubicBezTo>
                    <a:pt x="22" y="8"/>
                    <a:pt x="14" y="18"/>
                    <a:pt x="0" y="20"/>
                  </a:cubicBezTo>
                  <a:cubicBezTo>
                    <a:pt x="9" y="16"/>
                    <a:pt x="18" y="1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8381B0A7-BA68-4495-A169-29C429B568BD}"/>
              </a:ext>
            </a:extLst>
          </p:cNvPr>
          <p:cNvGrpSpPr/>
          <p:nvPr/>
        </p:nvGrpSpPr>
        <p:grpSpPr>
          <a:xfrm rot="515969">
            <a:off x="9615407" y="115488"/>
            <a:ext cx="668067" cy="396069"/>
            <a:chOff x="3233738" y="3373438"/>
            <a:chExt cx="444501" cy="263526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xmlns="" id="{B7B50024-C862-499B-A18D-CA790400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051" y="3397251"/>
              <a:ext cx="357188" cy="239713"/>
            </a:xfrm>
            <a:custGeom>
              <a:avLst/>
              <a:gdLst>
                <a:gd name="T0" fmla="*/ 82 w 110"/>
                <a:gd name="T1" fmla="*/ 0 h 74"/>
                <a:gd name="T2" fmla="*/ 94 w 110"/>
                <a:gd name="T3" fmla="*/ 15 h 74"/>
                <a:gd name="T4" fmla="*/ 76 w 110"/>
                <a:gd name="T5" fmla="*/ 49 h 74"/>
                <a:gd name="T6" fmla="*/ 44 w 110"/>
                <a:gd name="T7" fmla="*/ 59 h 74"/>
                <a:gd name="T8" fmla="*/ 12 w 110"/>
                <a:gd name="T9" fmla="*/ 69 h 74"/>
                <a:gd name="T10" fmla="*/ 3 w 110"/>
                <a:gd name="T11" fmla="*/ 71 h 74"/>
                <a:gd name="T12" fmla="*/ 0 w 110"/>
                <a:gd name="T13" fmla="*/ 70 h 74"/>
                <a:gd name="T14" fmla="*/ 14 w 110"/>
                <a:gd name="T15" fmla="*/ 74 h 74"/>
                <a:gd name="T16" fmla="*/ 22 w 110"/>
                <a:gd name="T17" fmla="*/ 73 h 74"/>
                <a:gd name="T18" fmla="*/ 87 w 110"/>
                <a:gd name="T19" fmla="*/ 53 h 74"/>
                <a:gd name="T20" fmla="*/ 105 w 110"/>
                <a:gd name="T21" fmla="*/ 19 h 74"/>
                <a:gd name="T22" fmla="*/ 82 w 110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4">
                  <a:moveTo>
                    <a:pt x="82" y="0"/>
                  </a:moveTo>
                  <a:cubicBezTo>
                    <a:pt x="88" y="3"/>
                    <a:pt x="92" y="8"/>
                    <a:pt x="94" y="15"/>
                  </a:cubicBezTo>
                  <a:cubicBezTo>
                    <a:pt x="99" y="29"/>
                    <a:pt x="91" y="45"/>
                    <a:pt x="76" y="4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70"/>
                    <a:pt x="6" y="71"/>
                    <a:pt x="3" y="71"/>
                  </a:cubicBezTo>
                  <a:cubicBezTo>
                    <a:pt x="2" y="71"/>
                    <a:pt x="1" y="71"/>
                    <a:pt x="0" y="70"/>
                  </a:cubicBezTo>
                  <a:cubicBezTo>
                    <a:pt x="4" y="73"/>
                    <a:pt x="9" y="74"/>
                    <a:pt x="14" y="74"/>
                  </a:cubicBezTo>
                  <a:cubicBezTo>
                    <a:pt x="17" y="74"/>
                    <a:pt x="20" y="74"/>
                    <a:pt x="22" y="73"/>
                  </a:cubicBezTo>
                  <a:cubicBezTo>
                    <a:pt x="47" y="65"/>
                    <a:pt x="63" y="60"/>
                    <a:pt x="87" y="53"/>
                  </a:cubicBezTo>
                  <a:cubicBezTo>
                    <a:pt x="102" y="48"/>
                    <a:pt x="110" y="33"/>
                    <a:pt x="105" y="19"/>
                  </a:cubicBezTo>
                  <a:cubicBezTo>
                    <a:pt x="102" y="8"/>
                    <a:pt x="93" y="1"/>
                    <a:pt x="82" y="0"/>
                  </a:cubicBezTo>
                </a:path>
              </a:pathLst>
            </a:custGeom>
            <a:solidFill>
              <a:srgbClr val="BC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xmlns="" id="{0549AF3C-883D-4214-9DC1-DBB6B431C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373438"/>
              <a:ext cx="231775" cy="214313"/>
            </a:xfrm>
            <a:custGeom>
              <a:avLst/>
              <a:gdLst>
                <a:gd name="T0" fmla="*/ 48 w 71"/>
                <a:gd name="T1" fmla="*/ 56 h 66"/>
                <a:gd name="T2" fmla="*/ 66 w 71"/>
                <a:gd name="T3" fmla="*/ 22 h 66"/>
                <a:gd name="T4" fmla="*/ 32 w 71"/>
                <a:gd name="T5" fmla="*/ 4 h 66"/>
                <a:gd name="T6" fmla="*/ 0 w 71"/>
                <a:gd name="T7" fmla="*/ 14 h 66"/>
                <a:gd name="T8" fmla="*/ 16 w 71"/>
                <a:gd name="T9" fmla="*/ 66 h 66"/>
                <a:gd name="T10" fmla="*/ 48 w 71"/>
                <a:gd name="T11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6">
                  <a:moveTo>
                    <a:pt x="48" y="56"/>
                  </a:moveTo>
                  <a:cubicBezTo>
                    <a:pt x="63" y="52"/>
                    <a:pt x="71" y="36"/>
                    <a:pt x="66" y="22"/>
                  </a:cubicBezTo>
                  <a:cubicBezTo>
                    <a:pt x="62" y="8"/>
                    <a:pt x="47" y="0"/>
                    <a:pt x="32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48" y="56"/>
                    <a:pt x="48" y="56"/>
                    <a:pt x="48" y="56"/>
                  </a:cubicBezTo>
                </a:path>
              </a:pathLst>
            </a:custGeom>
            <a:solidFill>
              <a:srgbClr val="E9E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xmlns="" id="{93512352-B4D0-4580-A595-121EECFB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419476"/>
              <a:ext cx="230188" cy="217488"/>
            </a:xfrm>
            <a:custGeom>
              <a:avLst/>
              <a:gdLst>
                <a:gd name="T0" fmla="*/ 55 w 71"/>
                <a:gd name="T1" fmla="*/ 0 h 67"/>
                <a:gd name="T2" fmla="*/ 22 w 71"/>
                <a:gd name="T3" fmla="*/ 10 h 67"/>
                <a:gd name="T4" fmla="*/ 4 w 71"/>
                <a:gd name="T5" fmla="*/ 45 h 67"/>
                <a:gd name="T6" fmla="*/ 39 w 71"/>
                <a:gd name="T7" fmla="*/ 62 h 67"/>
                <a:gd name="T8" fmla="*/ 71 w 71"/>
                <a:gd name="T9" fmla="*/ 52 h 67"/>
                <a:gd name="T10" fmla="*/ 55 w 71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7">
                  <a:moveTo>
                    <a:pt x="55" y="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8" y="15"/>
                    <a:pt x="0" y="30"/>
                    <a:pt x="4" y="45"/>
                  </a:cubicBezTo>
                  <a:cubicBezTo>
                    <a:pt x="9" y="59"/>
                    <a:pt x="24" y="67"/>
                    <a:pt x="39" y="6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16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xmlns="" id="{352627D5-4D07-400E-B1F3-1A63B302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3465513"/>
              <a:ext cx="80963" cy="106363"/>
            </a:xfrm>
            <a:custGeom>
              <a:avLst/>
              <a:gdLst>
                <a:gd name="T0" fmla="*/ 25 w 25"/>
                <a:gd name="T1" fmla="*/ 0 h 33"/>
                <a:gd name="T2" fmla="*/ 10 w 25"/>
                <a:gd name="T3" fmla="*/ 33 h 33"/>
                <a:gd name="T4" fmla="*/ 25 w 2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11" y="1"/>
                    <a:pt x="0" y="18"/>
                    <a:pt x="10" y="33"/>
                  </a:cubicBezTo>
                  <a:cubicBezTo>
                    <a:pt x="11" y="24"/>
                    <a:pt x="7" y="15"/>
                    <a:pt x="25" y="0"/>
                  </a:cubicBezTo>
                </a:path>
              </a:pathLst>
            </a:custGeom>
            <a:solidFill>
              <a:srgbClr val="E78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xmlns="" id="{01F62589-B0F6-4624-81C5-0A9A9123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6" y="3416301"/>
              <a:ext cx="52388" cy="117475"/>
            </a:xfrm>
            <a:custGeom>
              <a:avLst/>
              <a:gdLst>
                <a:gd name="T0" fmla="*/ 1 w 16"/>
                <a:gd name="T1" fmla="*/ 0 h 36"/>
                <a:gd name="T2" fmla="*/ 0 w 16"/>
                <a:gd name="T3" fmla="*/ 36 h 36"/>
                <a:gd name="T4" fmla="*/ 1 w 1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6">
                  <a:moveTo>
                    <a:pt x="1" y="0"/>
                  </a:moveTo>
                  <a:cubicBezTo>
                    <a:pt x="4" y="9"/>
                    <a:pt x="10" y="15"/>
                    <a:pt x="0" y="36"/>
                  </a:cubicBezTo>
                  <a:cubicBezTo>
                    <a:pt x="12" y="30"/>
                    <a:pt x="16" y="10"/>
                    <a:pt x="1" y="0"/>
                  </a:cubicBezTo>
                </a:path>
              </a:pathLst>
            </a:custGeom>
            <a:solidFill>
              <a:srgbClr val="EFE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EFA2F23A-D84B-41C2-9506-1DB83F064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49723" y="3206868"/>
            <a:ext cx="4336852" cy="2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2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Obraz 1202">
            <a:extLst>
              <a:ext uri="{FF2B5EF4-FFF2-40B4-BE49-F238E27FC236}">
                <a16:creationId xmlns:a16="http://schemas.microsoft.com/office/drawing/2014/main" xmlns="" id="{8B4F5D1A-37F7-477D-BA2E-360818598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" y="0"/>
            <a:ext cx="12180721" cy="6858000"/>
          </a:xfrm>
          <a:prstGeom prst="rect">
            <a:avLst/>
          </a:prstGeom>
        </p:spPr>
      </p:pic>
      <p:sp>
        <p:nvSpPr>
          <p:cNvPr id="134" name="pole tekstowe 133">
            <a:extLst>
              <a:ext uri="{FF2B5EF4-FFF2-40B4-BE49-F238E27FC236}">
                <a16:creationId xmlns:a16="http://schemas.microsoft.com/office/drawing/2014/main" xmlns="" id="{C2322D45-F228-487E-8561-2995821E556F}"/>
              </a:ext>
            </a:extLst>
          </p:cNvPr>
          <p:cNvSpPr txBox="1"/>
          <p:nvPr/>
        </p:nvSpPr>
        <p:spPr>
          <a:xfrm>
            <a:off x="11279" y="278848"/>
            <a:ext cx="121920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cs typeface="Lato" panose="020F0502020204030203" pitchFamily="34" charset="0"/>
              </a:rPr>
              <a:t>Jak działa e-recepta?</a:t>
            </a:r>
          </a:p>
        </p:txBody>
      </p:sp>
    </p:spTree>
    <p:extLst>
      <p:ext uri="{BB962C8B-B14F-4D97-AF65-F5344CB8AC3E}">
        <p14:creationId xmlns:p14="http://schemas.microsoft.com/office/powerpoint/2010/main" val="6606900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A698C37-895D-4E1C-8445-02363C18B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77" y="553898"/>
            <a:ext cx="8908549" cy="5750204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7932615" y="709223"/>
            <a:ext cx="394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Weryfikacja</a:t>
            </a:r>
          </a:p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Zapis</a:t>
            </a:r>
          </a:p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Utworzenie kodu i kluczy dostępowych 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2523693" y="47846"/>
            <a:ext cx="23066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942264" y="5569427"/>
            <a:ext cx="253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Pracownik medyczny wystawia i cyfrowo podpisuje e-Receptę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8389127" y="556942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Pacjent otrzymuje</a:t>
            </a:r>
          </a:p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Kod dostępowy</a:t>
            </a:r>
          </a:p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Klucze dostępowe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xmlns="" id="{978B8702-1F36-47DC-9B3A-050193E44B5E}"/>
              </a:ext>
            </a:extLst>
          </p:cNvPr>
          <p:cNvSpPr txBox="1">
            <a:spLocks/>
          </p:cNvSpPr>
          <p:nvPr/>
        </p:nvSpPr>
        <p:spPr>
          <a:xfrm>
            <a:off x="173566" y="197803"/>
            <a:ext cx="1173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e-Recepta - wystawienie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2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2569685" y="0"/>
            <a:ext cx="23066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566" y="197803"/>
            <a:ext cx="11734800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e-Recepta - przekazanie danych dostępowych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DB91E157-B443-43FB-98EE-B1FF6B80A41C}"/>
              </a:ext>
            </a:extLst>
          </p:cNvPr>
          <p:cNvSpPr txBox="1"/>
          <p:nvPr/>
        </p:nvSpPr>
        <p:spPr>
          <a:xfrm>
            <a:off x="7783034" y="498014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Pacjent otrzymuje SMS, email lub papierowy wydruk z kodem </a:t>
            </a:r>
            <a:b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i kluczem dostępowym e-Recepty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736AEDE6-6216-4C5A-A9BD-6B0A53196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2" y="1409638"/>
            <a:ext cx="10142006" cy="352351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BB96E168-46F4-4692-B774-A58F2B772AE2}"/>
              </a:ext>
            </a:extLst>
          </p:cNvPr>
          <p:cNvSpPr txBox="1"/>
          <p:nvPr/>
        </p:nvSpPr>
        <p:spPr>
          <a:xfrm>
            <a:off x="3064985" y="4402651"/>
            <a:ext cx="307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Informacja o recepcie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xmlns="" id="{408AB468-A8DD-4AC4-97C4-11D03F69D10F}"/>
              </a:ext>
            </a:extLst>
          </p:cNvPr>
          <p:cNvSpPr txBox="1"/>
          <p:nvPr/>
        </p:nvSpPr>
        <p:spPr>
          <a:xfrm>
            <a:off x="334295" y="4402651"/>
            <a:ext cx="307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Pracownik medyczny</a:t>
            </a:r>
          </a:p>
        </p:txBody>
      </p:sp>
    </p:spTree>
    <p:extLst>
      <p:ext uri="{BB962C8B-B14F-4D97-AF65-F5344CB8AC3E}">
        <p14:creationId xmlns:p14="http://schemas.microsoft.com/office/powerpoint/2010/main" val="13221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D475FF5A-BAA1-4609-A3B8-045FFC69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-71223"/>
            <a:ext cx="10439400" cy="694939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6" name="Łącznik prosty 5"/>
          <p:cNvCxnSpPr/>
          <p:nvPr/>
        </p:nvCxnSpPr>
        <p:spPr>
          <a:xfrm>
            <a:off x="0" y="358699"/>
            <a:ext cx="1504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6567013" y="3171490"/>
            <a:ext cx="455580" cy="121147"/>
            <a:chOff x="2957577" y="2002327"/>
            <a:chExt cx="455580" cy="121147"/>
          </a:xfrm>
        </p:grpSpPr>
        <p:sp>
          <p:nvSpPr>
            <p:cNvPr id="9" name="Łącznik prosty 17"/>
            <p:cNvSpPr/>
            <p:nvPr/>
          </p:nvSpPr>
          <p:spPr>
            <a:xfrm>
              <a:off x="2957577" y="2002327"/>
              <a:ext cx="455580" cy="1211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27790" y="0"/>
                  </a:lnTo>
                  <a:lnTo>
                    <a:pt x="227790" y="121147"/>
                  </a:lnTo>
                  <a:lnTo>
                    <a:pt x="455580" y="12114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Łącznik prosty 18"/>
            <p:cNvSpPr/>
            <p:nvPr/>
          </p:nvSpPr>
          <p:spPr>
            <a:xfrm>
              <a:off x="3173583" y="2051116"/>
              <a:ext cx="23570" cy="2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1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8718292" y="2267950"/>
            <a:ext cx="407173" cy="91440"/>
            <a:chOff x="5329358" y="1051029"/>
            <a:chExt cx="407173" cy="91440"/>
          </a:xfrm>
        </p:grpSpPr>
        <p:sp>
          <p:nvSpPr>
            <p:cNvPr id="12" name="Łącznik prosty 23"/>
            <p:cNvSpPr/>
            <p:nvPr/>
          </p:nvSpPr>
          <p:spPr>
            <a:xfrm>
              <a:off x="5329358" y="1051029"/>
              <a:ext cx="407173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3713"/>
                  </a:moveTo>
                  <a:lnTo>
                    <a:pt x="203586" y="53713"/>
                  </a:lnTo>
                  <a:lnTo>
                    <a:pt x="203586" y="45720"/>
                  </a:lnTo>
                  <a:lnTo>
                    <a:pt x="407173" y="45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Łącznik prosty 24"/>
            <p:cNvSpPr/>
            <p:nvPr/>
          </p:nvSpPr>
          <p:spPr>
            <a:xfrm>
              <a:off x="5522763" y="1086568"/>
              <a:ext cx="20362" cy="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8969021" y="778719"/>
            <a:ext cx="389480" cy="91440"/>
            <a:chOff x="5345299" y="253504"/>
            <a:chExt cx="389480" cy="91440"/>
          </a:xfrm>
        </p:grpSpPr>
        <p:sp>
          <p:nvSpPr>
            <p:cNvPr id="15" name="Łącznik prosty 27"/>
            <p:cNvSpPr/>
            <p:nvPr/>
          </p:nvSpPr>
          <p:spPr>
            <a:xfrm>
              <a:off x="5345299" y="253504"/>
              <a:ext cx="38948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194740" y="45720"/>
                  </a:lnTo>
                  <a:lnTo>
                    <a:pt x="194740" y="81966"/>
                  </a:lnTo>
                  <a:lnTo>
                    <a:pt x="389480" y="8196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Łącznik prosty 28"/>
            <p:cNvSpPr/>
            <p:nvPr/>
          </p:nvSpPr>
          <p:spPr>
            <a:xfrm>
              <a:off x="5530260" y="289445"/>
              <a:ext cx="19558" cy="19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sp>
        <p:nvSpPr>
          <p:cNvPr id="17" name="Prostokąt 16"/>
          <p:cNvSpPr/>
          <p:nvPr/>
        </p:nvSpPr>
        <p:spPr>
          <a:xfrm>
            <a:off x="-6635" y="-71223"/>
            <a:ext cx="3039978" cy="6949408"/>
          </a:xfrm>
          <a:prstGeom prst="rect">
            <a:avLst/>
          </a:prstGeom>
          <a:solidFill>
            <a:srgbClr val="8CB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95" y="2499158"/>
            <a:ext cx="2897235" cy="1325563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e-Recepta – wydruk informacyjny</a:t>
            </a:r>
            <a:endParaRPr lang="en-US" sz="3600" b="1" dirty="0">
              <a:solidFill>
                <a:schemeClr val="bg1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4089397" y="548680"/>
            <a:ext cx="11118945" cy="124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0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5E282FC9-BB30-4BC7-AE79-3410A1E48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0" y="660143"/>
            <a:ext cx="11090881" cy="5296241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3262964" y="2520371"/>
            <a:ext cx="202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Klucze dostępowe</a:t>
            </a:r>
          </a:p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Kod (PIN) + PESEL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1656923" y="4845794"/>
            <a:ext cx="127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Pacjent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5743045" y="4845794"/>
            <a:ext cx="145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Farmaceuta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334127" y="1181209"/>
            <a:ext cx="3018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Wyszukanie e-Recepty na podstawie kluczy dostępowych</a:t>
            </a: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xmlns="" id="{3B453620-ADA6-4A04-BB8C-0089BFB539B1}"/>
              </a:ext>
            </a:extLst>
          </p:cNvPr>
          <p:cNvSpPr txBox="1">
            <a:spLocks/>
          </p:cNvSpPr>
          <p:nvPr/>
        </p:nvSpPr>
        <p:spPr>
          <a:xfrm>
            <a:off x="252572" y="307152"/>
            <a:ext cx="10515600" cy="101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e-Recepta - odczyt 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330077" y="1476375"/>
            <a:ext cx="6654800" cy="435133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Stosowanie zasady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jednego leku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na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jednej e-recepcie uprościło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realizację e-recepty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Zachowano zasadę możliwości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częściowej realizacji e-recepty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Bardziej elastyczna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możliwość realizacji e-recept,</a:t>
            </a:r>
            <a:b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w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różnym czasie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oraz w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różnych aptekach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Dostęp do informacji o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przepisanych oraz  przyjmowanych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lekach  wraz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z dawkowaniem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w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Internetowym Koncie Pacjenta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Stała dostępność danych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 umożliwiających </a:t>
            </a:r>
            <a:r>
              <a:rPr lang="pl-PL" sz="2000" b="1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realizację e-recepty </a:t>
            </a:r>
            <a:r>
              <a:rPr lang="pl-PL" sz="2000" dirty="0">
                <a:solidFill>
                  <a:schemeClr val="bg1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(w IKP)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E5920FD-62CF-4FBD-BBC3-B10FF713A33E}"/>
              </a:ext>
            </a:extLst>
          </p:cNvPr>
          <p:cNvSpPr/>
          <p:nvPr/>
        </p:nvSpPr>
        <p:spPr>
          <a:xfrm>
            <a:off x="1" y="0"/>
            <a:ext cx="3162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F9325928-58F2-400B-A916-2052C3669C61}"/>
              </a:ext>
            </a:extLst>
          </p:cNvPr>
          <p:cNvSpPr txBox="1">
            <a:spLocks/>
          </p:cNvSpPr>
          <p:nvPr/>
        </p:nvSpPr>
        <p:spPr>
          <a:xfrm>
            <a:off x="127852" y="542180"/>
            <a:ext cx="2777861" cy="16580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6E9A"/>
                </a:solidFill>
                <a:latin typeface="Oswald" panose="02000303000000000000" pitchFamily="2" charset="-18"/>
                <a:ea typeface="Roboto" panose="02000000000000000000" pitchFamily="2" charset="0"/>
                <a:cs typeface="Roboto" panose="02000000000000000000" pitchFamily="2" charset="0"/>
              </a:rPr>
              <a:t>Realizacja elektronicznej recepty</a:t>
            </a:r>
            <a:endParaRPr lang="en-US" sz="3200" b="1" dirty="0">
              <a:solidFill>
                <a:srgbClr val="006E9A"/>
              </a:solidFill>
              <a:latin typeface="Oswald" panose="02000303000000000000" pitchFamily="2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D51E99C-AB98-40CF-A402-46D2BEE6C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192"/>
            <a:ext cx="4114800" cy="46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10359</TotalTime>
  <Words>1687</Words>
  <Application>Microsoft Office PowerPoint</Application>
  <PresentationFormat>Panoramiczny</PresentationFormat>
  <Paragraphs>189</Paragraphs>
  <Slides>26</Slides>
  <Notes>10</Notes>
  <HiddenSlides>4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Lato</vt:lpstr>
      <vt:lpstr>Oswald</vt:lpstr>
      <vt:lpstr>Roboto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e-Recepta - przekazanie danych dostępowych</vt:lpstr>
      <vt:lpstr>e-Recepta – wydruk informacyjny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Chaniecka Kamila</dc:creator>
  <cp:lastModifiedBy>Stępniewska Ewelina</cp:lastModifiedBy>
  <cp:revision>517</cp:revision>
  <cp:lastPrinted>2018-10-03T07:03:48Z</cp:lastPrinted>
  <dcterms:created xsi:type="dcterms:W3CDTF">2017-05-26T08:10:44Z</dcterms:created>
  <dcterms:modified xsi:type="dcterms:W3CDTF">2018-10-26T12:28:41Z</dcterms:modified>
</cp:coreProperties>
</file>